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256" r:id="rId2"/>
    <p:sldId id="274" r:id="rId3"/>
    <p:sldId id="258" r:id="rId4"/>
    <p:sldId id="294" r:id="rId5"/>
    <p:sldId id="259" r:id="rId6"/>
    <p:sldId id="260" r:id="rId7"/>
    <p:sldId id="287" r:id="rId8"/>
    <p:sldId id="289" r:id="rId9"/>
    <p:sldId id="288" r:id="rId10"/>
    <p:sldId id="261" r:id="rId11"/>
    <p:sldId id="270" r:id="rId12"/>
    <p:sldId id="262" r:id="rId13"/>
    <p:sldId id="290" r:id="rId14"/>
    <p:sldId id="291" r:id="rId15"/>
    <p:sldId id="264" r:id="rId16"/>
    <p:sldId id="265" r:id="rId17"/>
    <p:sldId id="283" r:id="rId18"/>
    <p:sldId id="267" r:id="rId19"/>
    <p:sldId id="272" r:id="rId20"/>
    <p:sldId id="269" r:id="rId21"/>
    <p:sldId id="275" r:id="rId22"/>
    <p:sldId id="276" r:id="rId23"/>
    <p:sldId id="293" r:id="rId24"/>
    <p:sldId id="292" r:id="rId25"/>
    <p:sldId id="286" r:id="rId26"/>
    <p:sldId id="282" r:id="rId27"/>
    <p:sldId id="285" r:id="rId2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7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26"/>
    <p:restoredTop sz="94648"/>
  </p:normalViewPr>
  <p:slideViewPr>
    <p:cSldViewPr snapToGrid="0" snapToObjects="1" showGuides="1">
      <p:cViewPr varScale="1">
        <p:scale>
          <a:sx n="112" d="100"/>
          <a:sy n="112" d="100"/>
        </p:scale>
        <p:origin x="240" y="192"/>
      </p:cViewPr>
      <p:guideLst>
        <p:guide orient="horz" pos="2160"/>
        <p:guide pos="37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A14880-A54D-5F4F-B547-11BE559403B2}" type="datetimeFigureOut">
              <a:rPr lang="fr-FR" smtClean="0"/>
              <a:t>10/09/2024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D81430-9E80-8248-9620-C1FF967C8139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22672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CA9F32E-DF90-984A-BCF1-270617FCAD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6762114-B76C-024A-B87C-A42B240C95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AA37A1D-F6C6-F94D-B6BF-840DBB9C3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50EB0-3667-B64B-8D27-25B89C2F12C8}" type="datetime1">
              <a:rPr lang="fr-FR" smtClean="0"/>
              <a:t>10/09/2024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FFAD8BE-2789-934A-A174-69742F287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Tous masqués, tous protégés !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1046A0D-5DE8-6840-B861-EE60EAD6B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84235-8F33-6148-BBDD-A4ABFB8D85AB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30488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08BE7B-17C4-A14A-9D13-2A68ABDB9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CD022A9-CD37-C44C-B2C3-59F8EB970E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2EAC5FB-33DD-C34A-AAAB-A8B00586D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AD356-DC94-D949-8096-1C0AAF2FD6FA}" type="datetime1">
              <a:rPr lang="fr-FR" smtClean="0"/>
              <a:t>10/09/2024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6EF096C-D34A-9849-A894-D18E19E68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Tous masqués, tous protégés !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98B9DE5-2C72-FE4F-BF7D-5703CDA2C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84235-8F33-6148-BBDD-A4ABFB8D85AB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0466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DD7B728B-37FE-9548-9BA7-BE948F712B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582F5C6-63FF-E34A-9F3F-D21511ED08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E95FD98-D4AC-E949-8645-33F65B7FD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87DE3-B350-0B4A-8DC1-3E30FA68597E}" type="datetime1">
              <a:rPr lang="fr-FR" smtClean="0"/>
              <a:t>10/09/2024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1FD56BC-9FD6-B542-9B99-7D316240D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Tous masqués, tous protégés !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971ADBA-49B5-364E-BD67-A2C436807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84235-8F33-6148-BBDD-A4ABFB8D85AB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63777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9A5B4A3-F5DB-2340-8008-9382D0861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5060EA9-91FB-3E48-9ED4-C1D316E479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E0EECFD-FE63-354E-A280-7C6251EF4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2ECB9-FA25-9643-879F-0AB95C0E4F78}" type="datetime1">
              <a:rPr lang="fr-FR" smtClean="0"/>
              <a:t>10/09/2024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ED8645B-8B7A-464F-B2BB-A579B64C1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Tous masqués, tous protégés !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0636342-04A4-A64F-961F-C2D3F9F39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84235-8F33-6148-BBDD-A4ABFB8D85AB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57749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DD5FF6-0870-0942-A00D-399096939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8FD6223-B924-1043-A882-C07A9BC09E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6113DCE-F9BF-6544-BCE2-24F56BF3D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77D76-91AC-4E46-8FB4-B199472CFB8D}" type="datetime1">
              <a:rPr lang="fr-FR" smtClean="0"/>
              <a:t>10/09/2024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6EE7035-368E-6C40-A670-16DF81CF4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Tous masqués, tous protégés !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183E552-97F7-4E41-9F1F-88409D735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84235-8F33-6148-BBDD-A4ABFB8D85AB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80669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EDB9A2-AF41-0548-B8F4-C64633C86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5381CEE-8504-4A45-864C-4EA07C8BFB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10C6C0C-56E3-7148-89E5-A119E47FD2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C71CBE2-59DB-4841-B95A-666E2E253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E1A24-365B-9145-98BC-407E4F688759}" type="datetime1">
              <a:rPr lang="fr-FR" smtClean="0"/>
              <a:t>10/09/2024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73F4445-245F-3340-97C5-39D946166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Tous masqués, tous protégés !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A36EC9D-A103-664C-AC81-45A17DEAA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84235-8F33-6148-BBDD-A4ABFB8D85AB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4522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9092DDE-4310-0246-B9A4-A94B7F73A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F456B6D-683F-0543-8DAA-C80F2C7270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7878656-EA71-DC42-A41B-DAC2359DB4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C1FD794-A865-AD42-842F-67AF2C1947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DF5DA99-329C-7F4D-901D-559BFE38DF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454D0A9C-8387-B04B-AD34-C4A911A49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11276-2129-5147-922B-D8BA91816DB5}" type="datetime1">
              <a:rPr lang="fr-FR" smtClean="0"/>
              <a:t>10/09/2024</a:t>
            </a:fld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5492311F-AFEF-8C4A-8B61-EAC12B78B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Tous masqués, tous protégés !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BAA1AF46-815A-7C41-A87E-ADD347E9B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84235-8F33-6148-BBDD-A4ABFB8D85AB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58574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77F73B0-64FB-6B4A-AAC2-0C9FE0273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1DF75B4-8123-EB4F-BF5B-076A3C041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3F930-828A-6C40-B585-008742361E89}" type="datetime1">
              <a:rPr lang="fr-FR" smtClean="0"/>
              <a:t>10/09/2024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7C445C0-309A-674D-90E5-00ACE8F1B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Tous masqués, tous protégés !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35EF4B9-B491-2A4B-B2DA-35CB1CBAC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84235-8F33-6148-BBDD-A4ABFB8D85AB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83574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8CF4DBD-158C-434C-8CAB-A58D75E21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3BC41-EE49-4845-B2DC-E2CE32DE2041}" type="datetime1">
              <a:rPr lang="fr-FR" smtClean="0"/>
              <a:t>10/09/2024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97D07CC-3120-7040-89EF-7812F6800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Tous masqués, tous protégés !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CECB733-DCA2-A449-9463-7C1FAF730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84235-8F33-6148-BBDD-A4ABFB8D85AB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73055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B963788-7301-2046-A3AD-E2D71E232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A8F9976-9AC7-2244-B634-9CC803C580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CF3C3B6-B272-F344-801E-806E33B7A5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618C3AE-37F5-DC41-813C-FAF627986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236C1-DACA-B348-892D-4771A2B816E8}" type="datetime1">
              <a:rPr lang="fr-FR" smtClean="0"/>
              <a:t>10/09/2024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AAA7372-46AE-5D46-9CAC-881599FA8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Tous masqués, tous protégés !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B461067-3A05-9440-9BC5-5E19430A9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84235-8F33-6148-BBDD-A4ABFB8D85AB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15629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8D380F8-71D8-6E44-B8FB-3DA9D5777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C20064B8-60D9-D04E-A0A0-32C52A4541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8EB79D7-06CF-C647-B2B9-EB1823B5EE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BDCE40F-D0B0-AE4F-80C2-0001E7D6F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D932A-4105-FD45-B26C-4A28520DE577}" type="datetime1">
              <a:rPr lang="fr-FR" smtClean="0"/>
              <a:t>10/09/2024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C5FE9A7-05B4-294D-A4B0-EB6C50C84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Tous masqués, tous protégés !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6CD532C-1B42-2440-A75F-5E07D2695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84235-8F33-6148-BBDD-A4ABFB8D85AB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10278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245A4B0-0154-874D-BB38-CE51CE742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9F9C36D-DC19-CA40-AB57-DC84468D6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7D032FD-7B96-8740-BFFD-AE1CCE7584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131286-2237-CD4F-B5BA-E206B202D09B}" type="datetime1">
              <a:rPr lang="fr-FR" smtClean="0"/>
              <a:t>10/09/2024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25F920C-6F9C-724C-8C6D-DD60CFFF14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Tous masqués, tous protégés !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22DCBCA-BC1B-0B42-ADE4-15FC22B65C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84235-8F33-6148-BBDD-A4ABFB8D85AB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6159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ogec@notredameduconfluent.fr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cantine@notredameduconfluent.fr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4CD9661F-348B-E249-BAAA-4929DD711462}"/>
              </a:ext>
            </a:extLst>
          </p:cNvPr>
          <p:cNvSpPr txBox="1"/>
          <p:nvPr/>
        </p:nvSpPr>
        <p:spPr>
          <a:xfrm>
            <a:off x="6187679" y="1071607"/>
            <a:ext cx="6004321" cy="47338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Apple Chancery" panose="03020702040506060504" pitchFamily="66" charset="-79"/>
                <a:ea typeface="+mj-ea"/>
                <a:cs typeface="Apple Chancery" panose="03020702040506060504" pitchFamily="66" charset="-79"/>
              </a:rPr>
              <a:t>Ecole Notre-Dame du Confluent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200" b="1" dirty="0">
              <a:solidFill>
                <a:schemeClr val="accent2">
                  <a:lumMod val="75000"/>
                </a:schemeClr>
              </a:solidFill>
              <a:latin typeface="Apple Chancery" panose="03020702040506060504" pitchFamily="66" charset="-79"/>
              <a:ea typeface="+mj-ea"/>
              <a:cs typeface="Apple Chancery" panose="03020702040506060504" pitchFamily="66" charset="-79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200" b="1" dirty="0">
              <a:solidFill>
                <a:schemeClr val="accent2">
                  <a:lumMod val="75000"/>
                </a:schemeClr>
              </a:solidFill>
              <a:latin typeface="Apple Chancery" panose="03020702040506060504" pitchFamily="66" charset="-79"/>
              <a:ea typeface="+mj-ea"/>
              <a:cs typeface="Apple Chancery" panose="03020702040506060504" pitchFamily="66" charset="-79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fr-FR" sz="3200" b="1" dirty="0">
                <a:solidFill>
                  <a:schemeClr val="accent2">
                    <a:lumMod val="75000"/>
                  </a:schemeClr>
                </a:solidFill>
                <a:latin typeface="Apple Chancery" panose="03020702040506060504" pitchFamily="66" charset="-79"/>
                <a:ea typeface="+mj-ea"/>
                <a:cs typeface="Apple Chancery" panose="03020702040506060504" pitchFamily="66" charset="-79"/>
              </a:rPr>
              <a:t>Réunions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Apple Chancery" panose="03020702040506060504" pitchFamily="66" charset="-79"/>
                <a:ea typeface="+mj-ea"/>
                <a:cs typeface="Apple Chancery" panose="03020702040506060504" pitchFamily="66" charset="-79"/>
              </a:rPr>
              <a:t> de </a:t>
            </a:r>
            <a:r>
              <a:rPr lang="fr-FR" sz="3200" b="1" dirty="0">
                <a:solidFill>
                  <a:schemeClr val="accent2">
                    <a:lumMod val="75000"/>
                  </a:schemeClr>
                </a:solidFill>
                <a:latin typeface="Apple Chancery" panose="03020702040506060504" pitchFamily="66" charset="-79"/>
                <a:ea typeface="+mj-ea"/>
                <a:cs typeface="Apple Chancery" panose="03020702040506060504" pitchFamily="66" charset="-79"/>
              </a:rPr>
              <a:t>rentrée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Apple Chancery" panose="03020702040506060504" pitchFamily="66" charset="-79"/>
                <a:ea typeface="+mj-ea"/>
                <a:cs typeface="Apple Chancery" panose="03020702040506060504" pitchFamily="66" charset="-79"/>
              </a:rPr>
              <a:t>Cycle 1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200" b="1" dirty="0">
              <a:solidFill>
                <a:schemeClr val="accent2">
                  <a:lumMod val="75000"/>
                </a:schemeClr>
              </a:solidFill>
              <a:latin typeface="Apple Chancery" panose="03020702040506060504" pitchFamily="66" charset="-79"/>
              <a:ea typeface="+mj-ea"/>
              <a:cs typeface="Apple Chancery" panose="03020702040506060504" pitchFamily="66" charset="-79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fr-FR" sz="3200" b="1" dirty="0">
                <a:solidFill>
                  <a:schemeClr val="accent2">
                    <a:lumMod val="75000"/>
                  </a:schemeClr>
                </a:solidFill>
                <a:latin typeface="Apple Chancery" panose="03020702040506060504" pitchFamily="66" charset="-79"/>
                <a:ea typeface="+mj-ea"/>
                <a:cs typeface="Apple Chancery" panose="03020702040506060504" pitchFamily="66" charset="-79"/>
              </a:rPr>
              <a:t>Mardi 10 septembre 2024 – 18h</a:t>
            </a:r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3" name="Espace réservé du numéro de diapositive 12">
            <a:extLst>
              <a:ext uri="{FF2B5EF4-FFF2-40B4-BE49-F238E27FC236}">
                <a16:creationId xmlns:a16="http://schemas.microsoft.com/office/drawing/2014/main" id="{88CEF4AC-46CF-5942-8C24-B67646630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0529" y="6356350"/>
            <a:ext cx="105498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  <a:defRPr/>
            </a:pPr>
            <a:fld id="{5B184235-8F33-6148-BBDD-A4ABFB8D85A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algn="l">
                <a:spcAft>
                  <a:spcPts val="600"/>
                </a:spcAft>
                <a:defRPr/>
              </a:pPr>
              <a:t>1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8A77315E-86C3-AB42-B5D3-CD3A30D58F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38" b="3"/>
          <a:stretch/>
        </p:blipFill>
        <p:spPr>
          <a:xfrm>
            <a:off x="529534" y="527553"/>
            <a:ext cx="5365961" cy="5297908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F48C681B-C1EE-4541-B951-BCA40D22DE32}"/>
              </a:ext>
            </a:extLst>
          </p:cNvPr>
          <p:cNvSpPr txBox="1"/>
          <p:nvPr/>
        </p:nvSpPr>
        <p:spPr>
          <a:xfrm>
            <a:off x="7222210" y="460299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535232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l="-44000" r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9CB79C80-2367-2C43-8412-1AE8564AD0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95" y="87084"/>
            <a:ext cx="1681953" cy="1655763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4CD9661F-348B-E249-BAAA-4929DD711462}"/>
              </a:ext>
            </a:extLst>
          </p:cNvPr>
          <p:cNvSpPr txBox="1"/>
          <p:nvPr/>
        </p:nvSpPr>
        <p:spPr>
          <a:xfrm>
            <a:off x="-29028" y="-14505"/>
            <a:ext cx="12191997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fr-FR" sz="4400" b="1" u="sng" dirty="0">
                <a:latin typeface="Cursive standard" pitchFamily="2" charset="0"/>
                <a:cs typeface="Arial" panose="020B0604020202020204" pitchFamily="34" charset="0"/>
              </a:rPr>
              <a:t>Point 1</a:t>
            </a:r>
          </a:p>
          <a:p>
            <a:pPr algn="ctr">
              <a:lnSpc>
                <a:spcPct val="200000"/>
              </a:lnSpc>
            </a:pPr>
            <a:endParaRPr lang="fr-FR" sz="2000" b="1" u="sng" dirty="0">
              <a:latin typeface="Cursive standard" pitchFamily="2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fr-FR" sz="4400" b="1" dirty="0">
                <a:solidFill>
                  <a:schemeClr val="accent1">
                    <a:lumMod val="75000"/>
                  </a:schemeClr>
                </a:solidFill>
                <a:latin typeface="Avenir Heavy" panose="02000503020000020003" pitchFamily="2" charset="0"/>
                <a:cs typeface="Arial" panose="020B0604020202020204" pitchFamily="34" charset="0"/>
              </a:rPr>
              <a:t>ACCUEIL DU SOIR : 16h45 -&gt; 18h00</a:t>
            </a:r>
          </a:p>
          <a:p>
            <a:pPr algn="ctr">
              <a:lnSpc>
                <a:spcPct val="150000"/>
              </a:lnSpc>
            </a:pPr>
            <a:r>
              <a:rPr lang="fr-FR" sz="4000" b="1" dirty="0">
                <a:effectLst/>
                <a:latin typeface="Cursive standard" pitchFamily="2" charset="0"/>
                <a:ea typeface="Times New Roman" panose="02020603050405020304" pitchFamily="18" charset="0"/>
              </a:rPr>
              <a:t>L’inscription à l’avance n’est pas nécessaire.</a:t>
            </a:r>
          </a:p>
          <a:p>
            <a:pPr algn="ctr"/>
            <a:endParaRPr lang="fr-FR" sz="4000" b="1" dirty="0">
              <a:solidFill>
                <a:schemeClr val="accent1">
                  <a:lumMod val="50000"/>
                </a:schemeClr>
              </a:solidFill>
              <a:latin typeface="Cursive standard" pitchFamily="2" charset="0"/>
              <a:cs typeface="Arial" panose="020B0604020202020204" pitchFamily="34" charset="0"/>
            </a:endParaRPr>
          </a:p>
          <a:p>
            <a:pPr indent="-571500" algn="ctr">
              <a:buFont typeface="Arial" panose="020B0604020202020204" pitchFamily="34" charset="0"/>
              <a:buChar char="•"/>
            </a:pPr>
            <a:r>
              <a:rPr lang="fr-FR" sz="4000" b="1" dirty="0">
                <a:solidFill>
                  <a:schemeClr val="accent1">
                    <a:lumMod val="50000"/>
                  </a:schemeClr>
                </a:solidFill>
                <a:latin typeface="Avenir Heavy" panose="02000503020000020003" pitchFamily="2" charset="0"/>
                <a:cs typeface="Arial" panose="020B0604020202020204" pitchFamily="34" charset="0"/>
              </a:rPr>
              <a:t>Garderie du soir pour les élèves de maternelle</a:t>
            </a:r>
          </a:p>
          <a:p>
            <a:pPr algn="ctr"/>
            <a:endParaRPr lang="fr-FR" sz="2000" b="1" dirty="0">
              <a:latin typeface="Cursive standard" pitchFamily="2" charset="0"/>
              <a:cs typeface="Arial" panose="020B0604020202020204" pitchFamily="34" charset="0"/>
            </a:endParaRPr>
          </a:p>
          <a:p>
            <a:pPr algn="ctr"/>
            <a:r>
              <a:rPr lang="fr-FR" sz="4000" b="1" dirty="0">
                <a:latin typeface="Cursive standard" pitchFamily="2" charset="0"/>
                <a:cs typeface="Arial" panose="020B0604020202020204" pitchFamily="34" charset="0"/>
              </a:rPr>
              <a:t>Accueil individualisé par Lorraine et Alexia</a:t>
            </a:r>
            <a:endParaRPr lang="fr-FR" sz="2000" b="1" dirty="0">
              <a:latin typeface="Cursive standard" pitchFamily="2" charset="0"/>
              <a:cs typeface="Arial" panose="020B0604020202020204" pitchFamily="34" charset="0"/>
            </a:endParaRPr>
          </a:p>
        </p:txBody>
      </p:sp>
      <p:sp>
        <p:nvSpPr>
          <p:cNvPr id="13" name="Espace réservé du numéro de diapositive 12">
            <a:extLst>
              <a:ext uri="{FF2B5EF4-FFF2-40B4-BE49-F238E27FC236}">
                <a16:creationId xmlns:a16="http://schemas.microsoft.com/office/drawing/2014/main" id="{88CEF4AC-46CF-5942-8C24-B67646630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84235-8F33-6148-BBDD-A4ABFB8D85AB}" type="slidenum">
              <a:rPr lang="fr-FR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fld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36981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l="-44000" r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Police, texte, triangle&#10;&#10;Description générée automatiquement">
            <a:extLst>
              <a:ext uri="{FF2B5EF4-FFF2-40B4-BE49-F238E27FC236}">
                <a16:creationId xmlns:a16="http://schemas.microsoft.com/office/drawing/2014/main" id="{D70A631F-1746-A399-FCB8-0B42553FC3A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018" b="10874"/>
          <a:stretch/>
        </p:blipFill>
        <p:spPr>
          <a:xfrm>
            <a:off x="2921000" y="2786743"/>
            <a:ext cx="6350000" cy="4071258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9CB79C80-2367-2C43-8412-1AE8564AD0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795" y="87084"/>
            <a:ext cx="1681953" cy="1655763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4CD9661F-348B-E249-BAAA-4929DD711462}"/>
              </a:ext>
            </a:extLst>
          </p:cNvPr>
          <p:cNvSpPr txBox="1"/>
          <p:nvPr/>
        </p:nvSpPr>
        <p:spPr>
          <a:xfrm>
            <a:off x="3" y="0"/>
            <a:ext cx="12191997" cy="2628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fr-FR" sz="4400" b="1" u="sng" dirty="0">
                <a:latin typeface="Cursive standard" pitchFamily="2" charset="0"/>
                <a:cs typeface="Arial" panose="020B0604020202020204" pitchFamily="34" charset="0"/>
              </a:rPr>
              <a:t>Point 2</a:t>
            </a:r>
          </a:p>
          <a:p>
            <a:pPr algn="ctr">
              <a:lnSpc>
                <a:spcPct val="200000"/>
              </a:lnSpc>
            </a:pPr>
            <a:r>
              <a:rPr lang="fr-FR" sz="4400" b="1" dirty="0">
                <a:solidFill>
                  <a:schemeClr val="accent1">
                    <a:lumMod val="75000"/>
                  </a:schemeClr>
                </a:solidFill>
                <a:latin typeface="Avenir Heavy" panose="02000503020000020003" pitchFamily="2" charset="0"/>
                <a:cs typeface="Arial" panose="020B0604020202020204" pitchFamily="34" charset="0"/>
              </a:rPr>
              <a:t>SECURITE</a:t>
            </a:r>
          </a:p>
        </p:txBody>
      </p:sp>
      <p:sp>
        <p:nvSpPr>
          <p:cNvPr id="13" name="Espace réservé du numéro de diapositive 12">
            <a:extLst>
              <a:ext uri="{FF2B5EF4-FFF2-40B4-BE49-F238E27FC236}">
                <a16:creationId xmlns:a16="http://schemas.microsoft.com/office/drawing/2014/main" id="{88CEF4AC-46CF-5942-8C24-B67646630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84235-8F33-6148-BBDD-A4ABFB8D85AB}" type="slidenum">
              <a:rPr lang="fr-FR" smtClean="0">
                <a:latin typeface="Arial" panose="020B0604020202020204" pitchFamily="34" charset="0"/>
                <a:cs typeface="Arial" panose="020B0604020202020204" pitchFamily="34" charset="0"/>
              </a:rPr>
              <a:t>11</a:t>
            </a:fld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23861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l="-44000" r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9CB79C80-2367-2C43-8412-1AE8564AD0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95" y="87084"/>
            <a:ext cx="1681953" cy="1655763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4CD9661F-348B-E249-BAAA-4929DD711462}"/>
              </a:ext>
            </a:extLst>
          </p:cNvPr>
          <p:cNvSpPr txBox="1"/>
          <p:nvPr/>
        </p:nvSpPr>
        <p:spPr>
          <a:xfrm>
            <a:off x="-51025" y="7"/>
            <a:ext cx="12228511" cy="5952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fr-FR" sz="4400" b="1" u="sng" dirty="0">
                <a:latin typeface="Cursive standard" pitchFamily="2" charset="0"/>
                <a:cs typeface="Arial" panose="020B0604020202020204" pitchFamily="34" charset="0"/>
              </a:rPr>
              <a:t>Point 2</a:t>
            </a:r>
          </a:p>
          <a:p>
            <a:pPr algn="ctr">
              <a:lnSpc>
                <a:spcPct val="200000"/>
              </a:lnSpc>
            </a:pPr>
            <a:r>
              <a:rPr lang="fr-FR" sz="4400" b="1" dirty="0">
                <a:solidFill>
                  <a:schemeClr val="accent1">
                    <a:lumMod val="75000"/>
                  </a:schemeClr>
                </a:solidFill>
                <a:latin typeface="Avenir Heavy" panose="02000503020000020003" pitchFamily="2" charset="0"/>
                <a:cs typeface="Arial" panose="020B0604020202020204" pitchFamily="34" charset="0"/>
              </a:rPr>
              <a:t>SECURITE</a:t>
            </a:r>
          </a:p>
          <a:p>
            <a:pPr marL="571500" indent="-571500" algn="ctr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sz="3600" b="1" i="1" dirty="0">
                <a:solidFill>
                  <a:schemeClr val="accent1">
                    <a:lumMod val="50000"/>
                  </a:schemeClr>
                </a:solidFill>
                <a:latin typeface="Avenir Heavy Oblique" panose="02000503020000020003" pitchFamily="2" charset="0"/>
                <a:cs typeface="Arial" panose="020B0604020202020204" pitchFamily="34" charset="0"/>
              </a:rPr>
              <a:t>Exercice incendie -&gt; Mardi 24 septembre 2024</a:t>
            </a:r>
          </a:p>
          <a:p>
            <a:pPr marL="571500" indent="-571500" algn="ctr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sz="3500" b="1" i="1" dirty="0">
                <a:solidFill>
                  <a:schemeClr val="accent1">
                    <a:lumMod val="75000"/>
                  </a:schemeClr>
                </a:solidFill>
                <a:latin typeface="Avenir Heavy Oblique" panose="02000503020000020003" pitchFamily="2" charset="0"/>
                <a:cs typeface="Arial" panose="020B0604020202020204" pitchFamily="34" charset="0"/>
              </a:rPr>
              <a:t>Exercice attentat-intrusion -&gt; </a:t>
            </a:r>
            <a:r>
              <a:rPr lang="fr-FR" sz="3300" b="1" i="1" dirty="0">
                <a:solidFill>
                  <a:schemeClr val="accent1">
                    <a:lumMod val="75000"/>
                  </a:schemeClr>
                </a:solidFill>
                <a:latin typeface="Avenir Heavy Oblique" panose="02000503020000020003" pitchFamily="2" charset="0"/>
                <a:cs typeface="Arial" panose="020B0604020202020204" pitchFamily="34" charset="0"/>
              </a:rPr>
              <a:t>Lundi 14 octobre 2024</a:t>
            </a:r>
          </a:p>
          <a:p>
            <a:pPr marL="571500" indent="-571500" algn="ctr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sz="3600" b="1" i="1" dirty="0">
                <a:solidFill>
                  <a:schemeClr val="accent1">
                    <a:lumMod val="50000"/>
                  </a:schemeClr>
                </a:solidFill>
                <a:latin typeface="Avenir Heavy Oblique" panose="02000503020000020003" pitchFamily="2" charset="0"/>
                <a:cs typeface="Arial" panose="020B0604020202020204" pitchFamily="34" charset="0"/>
              </a:rPr>
              <a:t>Exercice confinement -&gt; Lundi 25 novembre 2024</a:t>
            </a:r>
          </a:p>
        </p:txBody>
      </p:sp>
      <p:sp>
        <p:nvSpPr>
          <p:cNvPr id="13" name="Espace réservé du numéro de diapositive 12">
            <a:extLst>
              <a:ext uri="{FF2B5EF4-FFF2-40B4-BE49-F238E27FC236}">
                <a16:creationId xmlns:a16="http://schemas.microsoft.com/office/drawing/2014/main" id="{88CEF4AC-46CF-5942-8C24-B67646630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84235-8F33-6148-BBDD-A4ABFB8D85AB}" type="slidenum">
              <a:rPr lang="fr-FR" smtClean="0">
                <a:latin typeface="Arial" panose="020B0604020202020204" pitchFamily="34" charset="0"/>
                <a:cs typeface="Arial" panose="020B0604020202020204" pitchFamily="34" charset="0"/>
              </a:rPr>
              <a:t>12</a:t>
            </a:fld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5711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l="-44000" r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9CB79C80-2367-2C43-8412-1AE8564AD0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95" y="87084"/>
            <a:ext cx="1681953" cy="1655763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4CD9661F-348B-E249-BAAA-4929DD711462}"/>
              </a:ext>
            </a:extLst>
          </p:cNvPr>
          <p:cNvSpPr txBox="1"/>
          <p:nvPr/>
        </p:nvSpPr>
        <p:spPr>
          <a:xfrm>
            <a:off x="-38100" y="4745"/>
            <a:ext cx="12191997" cy="6199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fr-FR" sz="4400" b="1" u="sng" dirty="0">
                <a:latin typeface="Cursive standard" pitchFamily="2" charset="0"/>
                <a:cs typeface="Arial" panose="020B0604020202020204" pitchFamily="34" charset="0"/>
              </a:rPr>
              <a:t>Point 2</a:t>
            </a:r>
          </a:p>
          <a:p>
            <a:pPr algn="ctr">
              <a:lnSpc>
                <a:spcPct val="200000"/>
              </a:lnSpc>
            </a:pPr>
            <a:r>
              <a:rPr lang="fr-FR" sz="4400" b="1" dirty="0">
                <a:solidFill>
                  <a:schemeClr val="accent1">
                    <a:lumMod val="75000"/>
                  </a:schemeClr>
                </a:solidFill>
                <a:latin typeface="Avenir Heavy" panose="02000503020000020003" pitchFamily="2" charset="0"/>
                <a:cs typeface="Arial" panose="020B0604020202020204" pitchFamily="34" charset="0"/>
              </a:rPr>
              <a:t>SECURITE</a:t>
            </a:r>
          </a:p>
          <a:p>
            <a:pPr algn="ctr">
              <a:lnSpc>
                <a:spcPct val="200000"/>
              </a:lnSpc>
            </a:pPr>
            <a:endParaRPr lang="fr-FR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200000"/>
              </a:lnSpc>
            </a:pPr>
            <a:r>
              <a:rPr lang="fr-FR" sz="3600" b="1" dirty="0">
                <a:latin typeface="Avenir Heavy" panose="02000503020000020003" pitchFamily="2" charset="0"/>
                <a:cs typeface="Arial" panose="020B0604020202020204" pitchFamily="34" charset="0"/>
              </a:rPr>
              <a:t>Pas de médicament</a:t>
            </a:r>
          </a:p>
          <a:p>
            <a:pPr algn="ctr">
              <a:lnSpc>
                <a:spcPct val="200000"/>
              </a:lnSpc>
            </a:pPr>
            <a:r>
              <a:rPr lang="fr-FR" sz="3600" b="1" dirty="0">
                <a:latin typeface="Avenir Heavy" panose="02000503020000020003" pitchFamily="2" charset="0"/>
                <a:cs typeface="Arial" panose="020B0604020202020204" pitchFamily="34" charset="0"/>
              </a:rPr>
              <a:t>sauf PAI</a:t>
            </a:r>
          </a:p>
        </p:txBody>
      </p:sp>
      <p:sp>
        <p:nvSpPr>
          <p:cNvPr id="13" name="Espace réservé du numéro de diapositive 12">
            <a:extLst>
              <a:ext uri="{FF2B5EF4-FFF2-40B4-BE49-F238E27FC236}">
                <a16:creationId xmlns:a16="http://schemas.microsoft.com/office/drawing/2014/main" id="{88CEF4AC-46CF-5942-8C24-B67646630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84235-8F33-6148-BBDD-A4ABFB8D85AB}" type="slidenum">
              <a:rPr lang="fr-FR" smtClean="0">
                <a:latin typeface="Arial" panose="020B0604020202020204" pitchFamily="34" charset="0"/>
                <a:cs typeface="Arial" panose="020B0604020202020204" pitchFamily="34" charset="0"/>
              </a:rPr>
              <a:t>13</a:t>
            </a:fld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 6" descr="MCj04113200000[1]">
            <a:extLst>
              <a:ext uri="{FF2B5EF4-FFF2-40B4-BE49-F238E27FC236}">
                <a16:creationId xmlns:a16="http://schemas.microsoft.com/office/drawing/2014/main" id="{75CC55C2-A021-5242-9836-887D7642C7E7}"/>
              </a:ext>
            </a:extLst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47338" y="2859318"/>
            <a:ext cx="2253346" cy="1464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773331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l="-44000" r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9CB79C80-2367-2C43-8412-1AE8564AD0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95" y="87084"/>
            <a:ext cx="1681953" cy="1655763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4CD9661F-348B-E249-BAAA-4929DD711462}"/>
              </a:ext>
            </a:extLst>
          </p:cNvPr>
          <p:cNvSpPr txBox="1"/>
          <p:nvPr/>
        </p:nvSpPr>
        <p:spPr>
          <a:xfrm>
            <a:off x="-29028" y="-60652"/>
            <a:ext cx="12191997" cy="2628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fr-FR" sz="4400" b="1" u="sng" dirty="0">
                <a:latin typeface="Cursive standard" pitchFamily="2" charset="0"/>
                <a:cs typeface="Arial" panose="020B0604020202020204" pitchFamily="34" charset="0"/>
              </a:rPr>
              <a:t>Point 3</a:t>
            </a:r>
          </a:p>
          <a:p>
            <a:pPr algn="ctr">
              <a:lnSpc>
                <a:spcPct val="200000"/>
              </a:lnSpc>
            </a:pPr>
            <a:r>
              <a:rPr lang="fr-FR" sz="4400" b="1" dirty="0">
                <a:solidFill>
                  <a:schemeClr val="accent1">
                    <a:lumMod val="75000"/>
                  </a:schemeClr>
                </a:solidFill>
                <a:latin typeface="Avenir Heavy" panose="02000503020000020003" pitchFamily="2" charset="0"/>
                <a:cs typeface="Arial" panose="020B0604020202020204" pitchFamily="34" charset="0"/>
              </a:rPr>
              <a:t>CALENDRIER SCOLAIRE</a:t>
            </a:r>
          </a:p>
        </p:txBody>
      </p:sp>
      <p:sp>
        <p:nvSpPr>
          <p:cNvPr id="13" name="Espace réservé du numéro de diapositive 12">
            <a:extLst>
              <a:ext uri="{FF2B5EF4-FFF2-40B4-BE49-F238E27FC236}">
                <a16:creationId xmlns:a16="http://schemas.microsoft.com/office/drawing/2014/main" id="{88CEF4AC-46CF-5942-8C24-B67646630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84235-8F33-6148-BBDD-A4ABFB8D85AB}" type="slidenum">
              <a:rPr lang="fr-FR" smtClean="0">
                <a:latin typeface="Arial" panose="020B0604020202020204" pitchFamily="34" charset="0"/>
                <a:cs typeface="Arial" panose="020B0604020202020204" pitchFamily="34" charset="0"/>
              </a:rPr>
              <a:t>14</a:t>
            </a:fld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5DCA928-F8E0-6C41-80FD-504D74EEA3C1}"/>
              </a:ext>
            </a:extLst>
          </p:cNvPr>
          <p:cNvSpPr/>
          <p:nvPr/>
        </p:nvSpPr>
        <p:spPr>
          <a:xfrm>
            <a:off x="29225" y="2690057"/>
            <a:ext cx="12061174" cy="39144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800" b="1" i="1" dirty="0">
                <a:solidFill>
                  <a:schemeClr val="accent1">
                    <a:lumMod val="75000"/>
                  </a:schemeClr>
                </a:solidFill>
                <a:latin typeface="Avenir Heavy Oblique" panose="02000503020000020003" pitchFamily="2" charset="0"/>
                <a:cs typeface="Arial" panose="020B0604020202020204" pitchFamily="34" charset="0"/>
              </a:rPr>
              <a:t>Marché de Noël -&gt; Samedi 7 décembre 2024 au matin</a:t>
            </a:r>
          </a:p>
          <a:p>
            <a:pPr marL="571500" indent="-5715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800" b="1" i="1" dirty="0">
                <a:solidFill>
                  <a:schemeClr val="accent1">
                    <a:lumMod val="50000"/>
                  </a:schemeClr>
                </a:solidFill>
                <a:latin typeface="Avenir Heavy Oblique" panose="02000503020000020003" pitchFamily="2" charset="0"/>
                <a:cs typeface="Arial" panose="020B0604020202020204" pitchFamily="34" charset="0"/>
              </a:rPr>
              <a:t>Portes Ouvertes -&gt; Samedi 12 avril 2025 au matin</a:t>
            </a:r>
          </a:p>
          <a:p>
            <a:pPr marL="571500" indent="-5715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800" b="1" i="1" dirty="0">
                <a:solidFill>
                  <a:schemeClr val="accent1">
                    <a:lumMod val="75000"/>
                  </a:schemeClr>
                </a:solidFill>
                <a:latin typeface="Avenir Heavy Oblique" panose="02000503020000020003" pitchFamily="2" charset="0"/>
                <a:cs typeface="Arial" panose="020B0604020202020204" pitchFamily="34" charset="0"/>
              </a:rPr>
              <a:t>Pont du 8 mai -&gt; </a:t>
            </a:r>
            <a:r>
              <a:rPr lang="fr-FR" b="1" i="1" dirty="0">
                <a:solidFill>
                  <a:schemeClr val="accent1">
                    <a:lumMod val="75000"/>
                  </a:schemeClr>
                </a:solidFill>
                <a:latin typeface="Avenir Heavy Oblique" panose="02000503020000020003" pitchFamily="2" charset="0"/>
                <a:cs typeface="Arial" panose="020B0604020202020204" pitchFamily="34" charset="0"/>
              </a:rPr>
              <a:t>du mardi 6 mai 2025 après la classe au lundi 12 mai 2025 au matin</a:t>
            </a:r>
          </a:p>
          <a:p>
            <a:pPr marL="571500" indent="-5715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800" b="1" i="1" dirty="0">
                <a:solidFill>
                  <a:schemeClr val="accent1">
                    <a:lumMod val="50000"/>
                  </a:schemeClr>
                </a:solidFill>
                <a:latin typeface="Avenir Heavy Oblique" panose="02000503020000020003" pitchFamily="2" charset="0"/>
                <a:cs typeface="Arial" panose="020B0604020202020204" pitchFamily="34" charset="0"/>
              </a:rPr>
              <a:t>Pont de l’Ascension -&gt; </a:t>
            </a:r>
            <a:r>
              <a:rPr lang="fr-FR" b="1" i="1" dirty="0">
                <a:solidFill>
                  <a:schemeClr val="accent1">
                    <a:lumMod val="50000"/>
                  </a:schemeClr>
                </a:solidFill>
                <a:latin typeface="Avenir Heavy Oblique" panose="02000503020000020003" pitchFamily="2" charset="0"/>
                <a:cs typeface="Arial" panose="020B0604020202020204" pitchFamily="34" charset="0"/>
              </a:rPr>
              <a:t>du mardi 27 mai 2025 après la classe au lundi 2 juin 2025 au matin </a:t>
            </a:r>
          </a:p>
          <a:p>
            <a:pPr marL="571500" indent="-5715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800" b="1" i="1" dirty="0">
                <a:solidFill>
                  <a:schemeClr val="accent1">
                    <a:lumMod val="75000"/>
                  </a:schemeClr>
                </a:solidFill>
                <a:latin typeface="Avenir Heavy Oblique" panose="02000503020000020003" pitchFamily="2" charset="0"/>
                <a:cs typeface="Arial" panose="020B0604020202020204" pitchFamily="34" charset="0"/>
              </a:rPr>
              <a:t>Lundi de Pentecôte -&gt; Lundi 9 juin 2025</a:t>
            </a:r>
          </a:p>
          <a:p>
            <a:pPr marL="571500" indent="-5715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800" b="1" i="1" dirty="0">
                <a:solidFill>
                  <a:schemeClr val="accent1">
                    <a:lumMod val="50000"/>
                  </a:schemeClr>
                </a:solidFill>
                <a:latin typeface="Avenir Heavy Oblique" panose="02000503020000020003" pitchFamily="2" charset="0"/>
                <a:cs typeface="Arial" panose="020B0604020202020204" pitchFamily="34" charset="0"/>
              </a:rPr>
              <a:t>Fin d’année scolaire -&gt; Vendredi 4 juillet 2025 </a:t>
            </a:r>
            <a:r>
              <a:rPr lang="fr-FR" b="1" i="1" dirty="0">
                <a:solidFill>
                  <a:schemeClr val="accent1">
                    <a:lumMod val="50000"/>
                  </a:schemeClr>
                </a:solidFill>
                <a:latin typeface="Avenir Heavy Oblique" panose="02000503020000020003" pitchFamily="2" charset="0"/>
                <a:cs typeface="Arial" panose="020B0604020202020204" pitchFamily="34" charset="0"/>
              </a:rPr>
              <a:t>après la classe</a:t>
            </a:r>
          </a:p>
        </p:txBody>
      </p:sp>
    </p:spTree>
    <p:extLst>
      <p:ext uri="{BB962C8B-B14F-4D97-AF65-F5344CB8AC3E}">
        <p14:creationId xmlns:p14="http://schemas.microsoft.com/office/powerpoint/2010/main" val="37140216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l="-44000" r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9CB79C80-2367-2C43-8412-1AE8564AD0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95" y="87084"/>
            <a:ext cx="1681953" cy="1655763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4CD9661F-348B-E249-BAAA-4929DD711462}"/>
              </a:ext>
            </a:extLst>
          </p:cNvPr>
          <p:cNvSpPr txBox="1"/>
          <p:nvPr/>
        </p:nvSpPr>
        <p:spPr>
          <a:xfrm>
            <a:off x="-43539" y="-6500"/>
            <a:ext cx="12191997" cy="6690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fr-FR" sz="4400" b="1" u="sng" dirty="0">
                <a:latin typeface="Cursive standard" pitchFamily="2" charset="0"/>
                <a:cs typeface="Arial" panose="020B0604020202020204" pitchFamily="34" charset="0"/>
              </a:rPr>
              <a:t>Point 4</a:t>
            </a:r>
            <a:endParaRPr lang="fr-FR" sz="4400" b="1" dirty="0">
              <a:latin typeface="Cursive standard" pitchFamily="2" charset="0"/>
              <a:cs typeface="Arial" panose="020B0604020202020204" pitchFamily="34" charset="0"/>
            </a:endParaRPr>
          </a:p>
          <a:p>
            <a:pPr algn="ctr">
              <a:lnSpc>
                <a:spcPct val="200000"/>
              </a:lnSpc>
            </a:pPr>
            <a:r>
              <a:rPr lang="fr-FR" sz="4400" b="1" dirty="0">
                <a:solidFill>
                  <a:schemeClr val="accent1">
                    <a:lumMod val="75000"/>
                  </a:schemeClr>
                </a:solidFill>
                <a:latin typeface="Avenir Heavy" panose="02000503020000020003" pitchFamily="2" charset="0"/>
                <a:cs typeface="Arial" panose="020B0604020202020204" pitchFamily="34" charset="0"/>
              </a:rPr>
              <a:t>PROJET D’ECOLE</a:t>
            </a:r>
            <a:endParaRPr lang="fr-FR" sz="4400" b="1" dirty="0">
              <a:latin typeface="Avenir Heavy" panose="02000503020000020003" pitchFamily="2" charset="0"/>
              <a:cs typeface="Arial" panose="020B0604020202020204" pitchFamily="34" charset="0"/>
            </a:endParaRPr>
          </a:p>
          <a:p>
            <a:pPr algn="ctr">
              <a:lnSpc>
                <a:spcPct val="200000"/>
              </a:lnSpc>
            </a:pPr>
            <a:r>
              <a:rPr lang="fr-FR" sz="4400" b="1" dirty="0">
                <a:solidFill>
                  <a:schemeClr val="accent1">
                    <a:lumMod val="50000"/>
                  </a:schemeClr>
                </a:solidFill>
                <a:latin typeface="Cursive standard" pitchFamily="2" charset="0"/>
                <a:cs typeface="Arial" panose="020B0604020202020204" pitchFamily="34" charset="0"/>
              </a:rPr>
              <a:t>« </a:t>
            </a:r>
            <a:r>
              <a:rPr lang="fr-FR" sz="4400" b="1" i="1" dirty="0">
                <a:solidFill>
                  <a:schemeClr val="accent1">
                    <a:lumMod val="50000"/>
                  </a:schemeClr>
                </a:solidFill>
                <a:latin typeface="Cursive standard" pitchFamily="2" charset="0"/>
                <a:cs typeface="Arial" panose="020B0604020202020204" pitchFamily="34" charset="0"/>
              </a:rPr>
              <a:t>Trouve ta voix/e,</a:t>
            </a:r>
          </a:p>
          <a:p>
            <a:pPr algn="ctr">
              <a:lnSpc>
                <a:spcPct val="200000"/>
              </a:lnSpc>
            </a:pPr>
            <a:r>
              <a:rPr lang="fr-FR" sz="4400" b="1" i="1" dirty="0">
                <a:solidFill>
                  <a:schemeClr val="accent1">
                    <a:lumMod val="50000"/>
                  </a:schemeClr>
                </a:solidFill>
                <a:latin typeface="Cursive standard" pitchFamily="2" charset="0"/>
                <a:cs typeface="Arial" panose="020B0604020202020204" pitchFamily="34" charset="0"/>
              </a:rPr>
              <a:t>Exprime-toi ! </a:t>
            </a:r>
            <a:r>
              <a:rPr lang="fr-FR" sz="4400" b="1" dirty="0">
                <a:solidFill>
                  <a:schemeClr val="accent1">
                    <a:lumMod val="50000"/>
                  </a:schemeClr>
                </a:solidFill>
                <a:latin typeface="Cursive standard" pitchFamily="2" charset="0"/>
                <a:cs typeface="Arial" panose="020B0604020202020204" pitchFamily="34" charset="0"/>
              </a:rPr>
              <a:t>»</a:t>
            </a:r>
          </a:p>
          <a:p>
            <a:pPr algn="ctr">
              <a:lnSpc>
                <a:spcPct val="200000"/>
              </a:lnSpc>
            </a:pPr>
            <a:r>
              <a:rPr lang="fr-FR" sz="4400" b="1" dirty="0">
                <a:solidFill>
                  <a:schemeClr val="accent1">
                    <a:lumMod val="75000"/>
                  </a:schemeClr>
                </a:solidFill>
                <a:latin typeface="Avenir Heavy" panose="02000503020000020003" pitchFamily="2" charset="0"/>
                <a:cs typeface="Arial" panose="020B0604020202020204" pitchFamily="34" charset="0"/>
              </a:rPr>
              <a:t>ANNEE 1 : Déclame ! (la poésie)</a:t>
            </a:r>
          </a:p>
        </p:txBody>
      </p:sp>
      <p:sp>
        <p:nvSpPr>
          <p:cNvPr id="13" name="Espace réservé du numéro de diapositive 12">
            <a:extLst>
              <a:ext uri="{FF2B5EF4-FFF2-40B4-BE49-F238E27FC236}">
                <a16:creationId xmlns:a16="http://schemas.microsoft.com/office/drawing/2014/main" id="{88CEF4AC-46CF-5942-8C24-B67646630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84235-8F33-6148-BBDD-A4ABFB8D85AB}" type="slidenum">
              <a:rPr lang="fr-FR" smtClean="0">
                <a:latin typeface="Arial" panose="020B0604020202020204" pitchFamily="34" charset="0"/>
                <a:cs typeface="Arial" panose="020B0604020202020204" pitchFamily="34" charset="0"/>
              </a:rPr>
              <a:t>15</a:t>
            </a:fld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80819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l="-44000" r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9CB79C80-2367-2C43-8412-1AE8564AD0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95" y="87084"/>
            <a:ext cx="1681953" cy="1655763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4CD9661F-348B-E249-BAAA-4929DD711462}"/>
              </a:ext>
            </a:extLst>
          </p:cNvPr>
          <p:cNvSpPr txBox="1"/>
          <p:nvPr/>
        </p:nvSpPr>
        <p:spPr>
          <a:xfrm>
            <a:off x="-36511" y="7"/>
            <a:ext cx="12191997" cy="5336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fr-FR" sz="4400" b="1" u="sng" dirty="0">
                <a:latin typeface="Cursive standard" pitchFamily="2" charset="0"/>
                <a:cs typeface="Arial" panose="020B0604020202020204" pitchFamily="34" charset="0"/>
              </a:rPr>
              <a:t>Point 4</a:t>
            </a:r>
            <a:endParaRPr lang="fr-FR" sz="4400" b="1" dirty="0">
              <a:latin typeface="Cursive standard" pitchFamily="2" charset="0"/>
              <a:cs typeface="Arial" panose="020B0604020202020204" pitchFamily="34" charset="0"/>
            </a:endParaRPr>
          </a:p>
          <a:p>
            <a:pPr algn="ctr">
              <a:lnSpc>
                <a:spcPct val="200000"/>
              </a:lnSpc>
            </a:pPr>
            <a:r>
              <a:rPr lang="fr-FR" sz="4400" b="1" dirty="0">
                <a:solidFill>
                  <a:schemeClr val="accent1">
                    <a:lumMod val="75000"/>
                  </a:schemeClr>
                </a:solidFill>
                <a:latin typeface="Avenir Heavy" panose="02000503020000020003" pitchFamily="2" charset="0"/>
                <a:cs typeface="Arial" panose="020B0604020202020204" pitchFamily="34" charset="0"/>
              </a:rPr>
              <a:t>PROJET D’ECOLE</a:t>
            </a:r>
            <a:endParaRPr lang="fr-FR" sz="4400" b="1" dirty="0">
              <a:latin typeface="Avenir Heavy" panose="02000503020000020003" pitchFamily="2" charset="0"/>
              <a:cs typeface="Arial" panose="020B0604020202020204" pitchFamily="34" charset="0"/>
            </a:endParaRPr>
          </a:p>
          <a:p>
            <a:pPr algn="ctr">
              <a:lnSpc>
                <a:spcPct val="200000"/>
              </a:lnSpc>
            </a:pPr>
            <a:r>
              <a:rPr lang="fr-FR" sz="4400" b="1" dirty="0">
                <a:solidFill>
                  <a:schemeClr val="accent1">
                    <a:lumMod val="50000"/>
                  </a:schemeClr>
                </a:solidFill>
                <a:latin typeface="Cursive standard" pitchFamily="2" charset="0"/>
                <a:cs typeface="Arial" panose="020B0604020202020204" pitchFamily="34" charset="0"/>
              </a:rPr>
              <a:t>« Défi Développement Durable »</a:t>
            </a:r>
          </a:p>
          <a:p>
            <a:pPr algn="ctr">
              <a:lnSpc>
                <a:spcPct val="200000"/>
              </a:lnSpc>
            </a:pPr>
            <a:r>
              <a:rPr lang="fr-FR" sz="4400" b="1" dirty="0">
                <a:solidFill>
                  <a:schemeClr val="accent1">
                    <a:lumMod val="50000"/>
                  </a:schemeClr>
                </a:solidFill>
                <a:latin typeface="Avenir Heavy" panose="02000503020000020003" pitchFamily="2" charset="0"/>
                <a:cs typeface="Arial" panose="020B0604020202020204" pitchFamily="34" charset="0"/>
              </a:rPr>
              <a:t>Collecte des piles et des lunettes</a:t>
            </a:r>
          </a:p>
        </p:txBody>
      </p:sp>
      <p:sp>
        <p:nvSpPr>
          <p:cNvPr id="13" name="Espace réservé du numéro de diapositive 12">
            <a:extLst>
              <a:ext uri="{FF2B5EF4-FFF2-40B4-BE49-F238E27FC236}">
                <a16:creationId xmlns:a16="http://schemas.microsoft.com/office/drawing/2014/main" id="{88CEF4AC-46CF-5942-8C24-B67646630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84235-8F33-6148-BBDD-A4ABFB8D85AB}" type="slidenum">
              <a:rPr lang="fr-FR" smtClean="0">
                <a:latin typeface="Arial" panose="020B0604020202020204" pitchFamily="34" charset="0"/>
                <a:cs typeface="Arial" panose="020B0604020202020204" pitchFamily="34" charset="0"/>
              </a:rPr>
              <a:t>16</a:t>
            </a:fld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57711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l="-44000" r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9CB79C80-2367-2C43-8412-1AE8564AD0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95" y="87084"/>
            <a:ext cx="1681953" cy="1655763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4CD9661F-348B-E249-BAAA-4929DD711462}"/>
              </a:ext>
            </a:extLst>
          </p:cNvPr>
          <p:cNvSpPr txBox="1"/>
          <p:nvPr/>
        </p:nvSpPr>
        <p:spPr>
          <a:xfrm>
            <a:off x="-36511" y="-13662"/>
            <a:ext cx="12191997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fr-FR" sz="4400" b="1" u="sng" dirty="0">
                <a:latin typeface="Cursive standard" pitchFamily="2" charset="0"/>
                <a:cs typeface="Arial" panose="020B0604020202020204" pitchFamily="34" charset="0"/>
              </a:rPr>
              <a:t>Point 5</a:t>
            </a:r>
          </a:p>
        </p:txBody>
      </p:sp>
      <p:sp>
        <p:nvSpPr>
          <p:cNvPr id="13" name="Espace réservé du numéro de diapositive 12">
            <a:extLst>
              <a:ext uri="{FF2B5EF4-FFF2-40B4-BE49-F238E27FC236}">
                <a16:creationId xmlns:a16="http://schemas.microsoft.com/office/drawing/2014/main" id="{88CEF4AC-46CF-5942-8C24-B67646630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84235-8F33-6148-BBDD-A4ABFB8D85AB}" type="slidenum">
              <a:rPr lang="fr-FR" smtClean="0">
                <a:latin typeface="Arial" panose="020B0604020202020204" pitchFamily="34" charset="0"/>
                <a:cs typeface="Arial" panose="020B0604020202020204" pitchFamily="34" charset="0"/>
              </a:rPr>
              <a:t>17</a:t>
            </a:fld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624F7A2-E112-C243-946E-7E30F07A84F1}"/>
              </a:ext>
            </a:extLst>
          </p:cNvPr>
          <p:cNvSpPr/>
          <p:nvPr/>
        </p:nvSpPr>
        <p:spPr>
          <a:xfrm>
            <a:off x="101795" y="2782594"/>
            <a:ext cx="12191997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fr-FR" sz="4000" b="1" dirty="0">
                <a:solidFill>
                  <a:schemeClr val="accent1">
                    <a:lumMod val="75000"/>
                  </a:schemeClr>
                </a:solidFill>
                <a:latin typeface="Avenir Heavy" panose="02000503020000020003" pitchFamily="2" charset="0"/>
                <a:cs typeface="Arial" panose="020B0604020202020204" pitchFamily="34" charset="0"/>
              </a:rPr>
              <a:t>CAHIER DE PROGRES ET DE REUSSITES</a:t>
            </a:r>
            <a:endParaRPr lang="fr-FR" sz="4000" b="1" dirty="0">
              <a:solidFill>
                <a:schemeClr val="accent1">
                  <a:lumMod val="75000"/>
                </a:schemeClr>
              </a:solidFill>
              <a:latin typeface="Cursive standard" pitchFamily="2" charset="0"/>
              <a:cs typeface="Arial" panose="020B0604020202020204" pitchFamily="34" charset="0"/>
            </a:endParaRPr>
          </a:p>
          <a:p>
            <a:pPr algn="ctr">
              <a:lnSpc>
                <a:spcPct val="200000"/>
              </a:lnSpc>
            </a:pPr>
            <a:r>
              <a:rPr lang="fr-FR" sz="4000" b="1" dirty="0">
                <a:latin typeface="Cursive standard" pitchFamily="2" charset="0"/>
                <a:cs typeface="Arial" panose="020B0604020202020204" pitchFamily="34" charset="0"/>
              </a:rPr>
              <a:t>À signer début février et en fin d’année scolaire</a:t>
            </a:r>
            <a:endParaRPr lang="fr-FR" sz="4000" b="1" dirty="0">
              <a:solidFill>
                <a:schemeClr val="accent1">
                  <a:lumMod val="50000"/>
                </a:schemeClr>
              </a:solidFill>
              <a:latin typeface="Avenir Heavy" panose="02000503020000020003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8512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l="-44000" r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9CB79C80-2367-2C43-8412-1AE8564AD0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95" y="87084"/>
            <a:ext cx="1681953" cy="1655763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4CD9661F-348B-E249-BAAA-4929DD711462}"/>
              </a:ext>
            </a:extLst>
          </p:cNvPr>
          <p:cNvSpPr txBox="1"/>
          <p:nvPr/>
        </p:nvSpPr>
        <p:spPr>
          <a:xfrm>
            <a:off x="-29222" y="0"/>
            <a:ext cx="12191997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fr-FR" sz="4400" b="1" u="sng" dirty="0">
                <a:latin typeface="Cursive standard" pitchFamily="2" charset="0"/>
                <a:cs typeface="Arial" panose="020B0604020202020204" pitchFamily="34" charset="0"/>
              </a:rPr>
              <a:t>Point 5</a:t>
            </a:r>
          </a:p>
          <a:p>
            <a:pPr algn="ctr">
              <a:lnSpc>
                <a:spcPct val="200000"/>
              </a:lnSpc>
            </a:pPr>
            <a:endParaRPr lang="fr-FR" sz="4400" b="1" dirty="0">
              <a:latin typeface="Cursive standard" pitchFamily="2" charset="0"/>
              <a:cs typeface="Arial" panose="020B0604020202020204" pitchFamily="34" charset="0"/>
            </a:endParaRPr>
          </a:p>
        </p:txBody>
      </p:sp>
      <p:sp>
        <p:nvSpPr>
          <p:cNvPr id="13" name="Espace réservé du numéro de diapositive 12">
            <a:extLst>
              <a:ext uri="{FF2B5EF4-FFF2-40B4-BE49-F238E27FC236}">
                <a16:creationId xmlns:a16="http://schemas.microsoft.com/office/drawing/2014/main" id="{88CEF4AC-46CF-5942-8C24-B67646630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84235-8F33-6148-BBDD-A4ABFB8D85AB}" type="slidenum">
              <a:rPr lang="fr-FR" smtClean="0">
                <a:latin typeface="Arial" panose="020B0604020202020204" pitchFamily="34" charset="0"/>
                <a:cs typeface="Arial" panose="020B0604020202020204" pitchFamily="34" charset="0"/>
              </a:rPr>
              <a:t>18</a:t>
            </a:fld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FAC1769-6258-CD4F-AAE4-CE5F5A7FCC98}"/>
              </a:ext>
            </a:extLst>
          </p:cNvPr>
          <p:cNvSpPr/>
          <p:nvPr/>
        </p:nvSpPr>
        <p:spPr>
          <a:xfrm>
            <a:off x="-29222" y="2863461"/>
            <a:ext cx="12191996" cy="24006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fr-FR" sz="4000" b="1" dirty="0">
                <a:solidFill>
                  <a:schemeClr val="bg1"/>
                </a:solidFill>
                <a:latin typeface="Avenir Black" panose="02000503020000020003" pitchFamily="2" charset="0"/>
                <a:cs typeface="Arial" panose="020B0604020202020204" pitchFamily="34" charset="0"/>
              </a:rPr>
              <a:t>ACCOMPAGNER SON ENFANT</a:t>
            </a:r>
          </a:p>
          <a:p>
            <a:pPr algn="ctr">
              <a:lnSpc>
                <a:spcPct val="200000"/>
              </a:lnSpc>
            </a:pPr>
            <a:r>
              <a:rPr lang="fr-FR" sz="4000" b="1" dirty="0">
                <a:solidFill>
                  <a:schemeClr val="bg1"/>
                </a:solidFill>
                <a:latin typeface="Avenir Black" panose="02000503020000020003" pitchFamily="2" charset="0"/>
                <a:cs typeface="Arial" panose="020B0604020202020204" pitchFamily="34" charset="0"/>
              </a:rPr>
              <a:t>AU QUOTIDIEN</a:t>
            </a:r>
          </a:p>
        </p:txBody>
      </p:sp>
    </p:spTree>
    <p:extLst>
      <p:ext uri="{BB962C8B-B14F-4D97-AF65-F5344CB8AC3E}">
        <p14:creationId xmlns:p14="http://schemas.microsoft.com/office/powerpoint/2010/main" val="3836518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4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l="-44000" r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9CB79C80-2367-2C43-8412-1AE8564AD0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95" y="87084"/>
            <a:ext cx="1681953" cy="1655763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4CD9661F-348B-E249-BAAA-4929DD711462}"/>
              </a:ext>
            </a:extLst>
          </p:cNvPr>
          <p:cNvSpPr txBox="1"/>
          <p:nvPr/>
        </p:nvSpPr>
        <p:spPr>
          <a:xfrm>
            <a:off x="-36511" y="291096"/>
            <a:ext cx="12191997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fr-FR" sz="4400" b="1" u="sng" dirty="0">
                <a:latin typeface="Cursive standard" pitchFamily="2" charset="0"/>
                <a:cs typeface="Arial" panose="020B0604020202020204" pitchFamily="34" charset="0"/>
              </a:rPr>
              <a:t>Point 6</a:t>
            </a:r>
          </a:p>
          <a:p>
            <a:pPr algn="ctr">
              <a:lnSpc>
                <a:spcPct val="200000"/>
              </a:lnSpc>
            </a:pPr>
            <a:endParaRPr lang="fr-FR" sz="4400" b="1" dirty="0">
              <a:latin typeface="Cursive standard" pitchFamily="2" charset="0"/>
              <a:cs typeface="Arial" panose="020B0604020202020204" pitchFamily="34" charset="0"/>
            </a:endParaRPr>
          </a:p>
        </p:txBody>
      </p:sp>
      <p:sp>
        <p:nvSpPr>
          <p:cNvPr id="13" name="Espace réservé du numéro de diapositive 12">
            <a:extLst>
              <a:ext uri="{FF2B5EF4-FFF2-40B4-BE49-F238E27FC236}">
                <a16:creationId xmlns:a16="http://schemas.microsoft.com/office/drawing/2014/main" id="{88CEF4AC-46CF-5942-8C24-B67646630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84235-8F33-6148-BBDD-A4ABFB8D85AB}" type="slidenum">
              <a:rPr lang="fr-FR" smtClean="0">
                <a:latin typeface="Arial" panose="020B0604020202020204" pitchFamily="34" charset="0"/>
                <a:cs typeface="Arial" panose="020B0604020202020204" pitchFamily="34" charset="0"/>
              </a:rPr>
              <a:t>19</a:t>
            </a:fld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64F4CEB-7C44-824E-8FAA-D8FFA8423FB9}"/>
              </a:ext>
            </a:extLst>
          </p:cNvPr>
          <p:cNvSpPr/>
          <p:nvPr/>
        </p:nvSpPr>
        <p:spPr>
          <a:xfrm>
            <a:off x="-34290" y="1742847"/>
            <a:ext cx="12192000" cy="11129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fr-FR" sz="3800" b="1" dirty="0">
                <a:solidFill>
                  <a:schemeClr val="accent1">
                    <a:lumMod val="75000"/>
                  </a:schemeClr>
                </a:solidFill>
                <a:latin typeface="Avenir Heavy" panose="02000503020000020003" pitchFamily="2" charset="0"/>
                <a:cs typeface="Arial" panose="020B0604020202020204" pitchFamily="34" charset="0"/>
              </a:rPr>
              <a:t>APC – Activités Pédagogiques Complémentaires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C59A7A4-01C2-5B49-831E-AC1DA11EA7DD}"/>
              </a:ext>
            </a:extLst>
          </p:cNvPr>
          <p:cNvSpPr/>
          <p:nvPr/>
        </p:nvSpPr>
        <p:spPr>
          <a:xfrm>
            <a:off x="48930" y="2827567"/>
            <a:ext cx="12037976" cy="26282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fr-FR" sz="4400" b="1" dirty="0">
                <a:solidFill>
                  <a:schemeClr val="accent1">
                    <a:lumMod val="50000"/>
                  </a:schemeClr>
                </a:solidFill>
                <a:latin typeface="Avenir Heavy" panose="02000503020000020003" pitchFamily="2" charset="0"/>
                <a:cs typeface="Arial" panose="020B0604020202020204" pitchFamily="34" charset="0"/>
              </a:rPr>
              <a:t>MS et GS</a:t>
            </a:r>
            <a:r>
              <a:rPr lang="fr-FR" sz="4400" b="1" dirty="0">
                <a:latin typeface="Avenir Heavy" panose="02000503020000020003" pitchFamily="2" charset="0"/>
                <a:cs typeface="Arial" panose="020B0604020202020204" pitchFamily="34" charset="0"/>
              </a:rPr>
              <a:t>					</a:t>
            </a:r>
            <a:r>
              <a:rPr lang="fr-FR" sz="4400" b="1" i="1" dirty="0">
                <a:solidFill>
                  <a:schemeClr val="accent1">
                    <a:lumMod val="50000"/>
                  </a:schemeClr>
                </a:solidFill>
                <a:latin typeface="Avenir Heavy" panose="02000503020000020003" pitchFamily="2" charset="0"/>
                <a:cs typeface="Arial" panose="020B0604020202020204" pitchFamily="34" charset="0"/>
              </a:rPr>
              <a:t>Par période</a:t>
            </a:r>
          </a:p>
          <a:p>
            <a:pPr algn="ctr">
              <a:lnSpc>
                <a:spcPct val="200000"/>
              </a:lnSpc>
            </a:pPr>
            <a:r>
              <a:rPr lang="fr-FR" sz="4400" b="1" i="1" dirty="0">
                <a:solidFill>
                  <a:schemeClr val="accent1">
                    <a:lumMod val="50000"/>
                  </a:schemeClr>
                </a:solidFill>
                <a:latin typeface="Avenir Heavy" panose="02000503020000020003" pitchFamily="2" charset="0"/>
                <a:cs typeface="Arial" panose="020B0604020202020204" pitchFamily="34" charset="0"/>
              </a:rPr>
              <a:t>Mardi : 16h45 – 18h00 </a:t>
            </a:r>
            <a:r>
              <a:rPr lang="fr-FR" sz="3600" b="1" i="1" dirty="0">
                <a:solidFill>
                  <a:schemeClr val="accent1">
                    <a:lumMod val="50000"/>
                  </a:schemeClr>
                </a:solidFill>
                <a:latin typeface="Avenir Heavy" panose="02000503020000020003" pitchFamily="2" charset="0"/>
                <a:cs typeface="Arial" panose="020B0604020202020204" pitchFamily="34" charset="0"/>
              </a:rPr>
              <a:t>(</a:t>
            </a:r>
            <a:r>
              <a:rPr lang="fr-FR" sz="3600" b="1" i="1" dirty="0">
                <a:solidFill>
                  <a:schemeClr val="accent1">
                    <a:lumMod val="50000"/>
                  </a:schemeClr>
                </a:solidFill>
                <a:latin typeface="Avenir Heavy Oblique" panose="02000503020000020003" pitchFamily="2" charset="0"/>
                <a:cs typeface="Arial" panose="020B0604020202020204" pitchFamily="34" charset="0"/>
              </a:rPr>
              <a:t>N’oubliez pas le goûter)</a:t>
            </a:r>
            <a:endParaRPr lang="fr-FR" sz="4400" b="1" i="1" dirty="0">
              <a:solidFill>
                <a:schemeClr val="accent1">
                  <a:lumMod val="50000"/>
                </a:schemeClr>
              </a:solidFill>
              <a:latin typeface="Avenir Heavy" panose="02000503020000020003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1592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l="-44000" r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D8F75A5C-EE83-A64F-A700-8C6C423A06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81030" y="89581"/>
            <a:ext cx="2423883" cy="1158646"/>
          </a:xfrm>
        </p:spPr>
        <p:txBody>
          <a:bodyPr>
            <a:normAutofit/>
          </a:bodyPr>
          <a:lstStyle/>
          <a:p>
            <a:pPr algn="l"/>
            <a:r>
              <a:rPr lang="fr-FR" sz="1200" dirty="0">
                <a:latin typeface="Comic Sans MS" panose="030F0902030302020204" pitchFamily="66" charset="0"/>
                <a:sym typeface="Wingdings" pitchFamily="2" charset="2"/>
              </a:rPr>
              <a:t></a:t>
            </a:r>
            <a:r>
              <a:rPr lang="fr-FR" sz="1200" dirty="0">
                <a:latin typeface="Comic Sans MS" panose="030F0902030302020204" pitchFamily="66" charset="0"/>
              </a:rPr>
              <a:t> 2, rue Clément Mulat</a:t>
            </a:r>
          </a:p>
          <a:p>
            <a:pPr algn="l"/>
            <a:r>
              <a:rPr lang="fr-FR" sz="1200" dirty="0">
                <a:latin typeface="Comic Sans MS" panose="030F0902030302020204" pitchFamily="66" charset="0"/>
              </a:rPr>
              <a:t>69350 LA MULATIERE</a:t>
            </a:r>
          </a:p>
          <a:p>
            <a:pPr algn="l"/>
            <a:r>
              <a:rPr lang="fr-FR" sz="1200" dirty="0">
                <a:latin typeface="Comic Sans MS" panose="030F0902030302020204" pitchFamily="66" charset="0"/>
                <a:sym typeface="Wingdings" pitchFamily="2" charset="2"/>
              </a:rPr>
              <a:t></a:t>
            </a:r>
            <a:r>
              <a:rPr lang="fr-FR" sz="1200" dirty="0">
                <a:latin typeface="Comic Sans MS" panose="030F0902030302020204" pitchFamily="66" charset="0"/>
              </a:rPr>
              <a:t> 04.78.51.72.52.</a:t>
            </a:r>
          </a:p>
          <a:p>
            <a:pPr algn="l"/>
            <a:r>
              <a:rPr lang="fr-FR" sz="1200" b="1" dirty="0">
                <a:latin typeface="Comic Sans MS" panose="030F0902030302020204" pitchFamily="66" charset="0"/>
                <a:sym typeface="Wingdings" pitchFamily="2" charset="2"/>
              </a:rPr>
              <a:t></a:t>
            </a:r>
            <a:r>
              <a:rPr lang="fr-FR" sz="1200" dirty="0">
                <a:latin typeface="Comic Sans MS" panose="030F0902030302020204" pitchFamily="66" charset="0"/>
              </a:rPr>
              <a:t> ecoleconfluent@wanadoo.fr</a:t>
            </a:r>
          </a:p>
          <a:p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CB79C80-2367-2C43-8412-1AE8564AD0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95" y="87084"/>
            <a:ext cx="1681953" cy="1655763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4CD9661F-348B-E249-BAAA-4929DD711462}"/>
              </a:ext>
            </a:extLst>
          </p:cNvPr>
          <p:cNvSpPr txBox="1"/>
          <p:nvPr/>
        </p:nvSpPr>
        <p:spPr>
          <a:xfrm>
            <a:off x="-29222" y="-20719"/>
            <a:ext cx="12191997" cy="9291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fr-FR" sz="7200" b="1" dirty="0">
                <a:solidFill>
                  <a:schemeClr val="accent1">
                    <a:lumMod val="75000"/>
                  </a:schemeClr>
                </a:solidFill>
                <a:latin typeface="Cursive standard" pitchFamily="2" charset="0"/>
                <a:cs typeface="Arial" panose="020B0604020202020204" pitchFamily="34" charset="0"/>
              </a:rPr>
              <a:t>Merci !</a:t>
            </a:r>
          </a:p>
          <a:p>
            <a:pPr algn="ctr">
              <a:lnSpc>
                <a:spcPct val="200000"/>
              </a:lnSpc>
            </a:pPr>
            <a:r>
              <a:rPr lang="fr-FR" sz="4800" b="1" dirty="0">
                <a:solidFill>
                  <a:schemeClr val="accent1">
                    <a:lumMod val="50000"/>
                  </a:schemeClr>
                </a:solidFill>
                <a:latin typeface="Avenir Black" panose="02000503020000020003" pitchFamily="2" charset="0"/>
                <a:cs typeface="Arial" panose="020B0604020202020204" pitchFamily="34" charset="0"/>
              </a:rPr>
              <a:t>BIENVENUE</a:t>
            </a:r>
            <a:r>
              <a:rPr lang="fr-FR" sz="4800" b="1" dirty="0">
                <a:solidFill>
                  <a:schemeClr val="accent1">
                    <a:lumMod val="50000"/>
                  </a:schemeClr>
                </a:solidFill>
                <a:latin typeface="Cursive standard" pitchFamily="2" charset="0"/>
                <a:cs typeface="Arial" panose="020B0604020202020204" pitchFamily="34" charset="0"/>
              </a:rPr>
              <a:t> aux nouvelles familles !</a:t>
            </a:r>
          </a:p>
          <a:p>
            <a:pPr algn="ctr">
              <a:lnSpc>
                <a:spcPct val="200000"/>
              </a:lnSpc>
            </a:pPr>
            <a:r>
              <a:rPr lang="fr-FR" sz="4800" b="1" dirty="0">
                <a:solidFill>
                  <a:schemeClr val="accent1">
                    <a:lumMod val="50000"/>
                  </a:schemeClr>
                </a:solidFill>
                <a:latin typeface="Avenir Black" panose="02000503020000020003" pitchFamily="2" charset="0"/>
                <a:cs typeface="Arial" panose="020B0604020202020204" pitchFamily="34" charset="0"/>
              </a:rPr>
              <a:t>BIENVENUE</a:t>
            </a:r>
            <a:r>
              <a:rPr lang="fr-FR" sz="4800" b="1" dirty="0">
                <a:solidFill>
                  <a:schemeClr val="accent1">
                    <a:lumMod val="50000"/>
                  </a:schemeClr>
                </a:solidFill>
                <a:latin typeface="Cursive standard" pitchFamily="2" charset="0"/>
                <a:cs typeface="Arial" panose="020B0604020202020204" pitchFamily="34" charset="0"/>
              </a:rPr>
              <a:t> aux nouveaux membres de l’équipe pédagogique !</a:t>
            </a:r>
          </a:p>
          <a:p>
            <a:pPr algn="ctr">
              <a:lnSpc>
                <a:spcPct val="200000"/>
              </a:lnSpc>
            </a:pPr>
            <a:endParaRPr lang="fr-FR" sz="4800" b="1" dirty="0">
              <a:solidFill>
                <a:schemeClr val="accent1">
                  <a:lumMod val="50000"/>
                </a:schemeClr>
              </a:solidFill>
              <a:latin typeface="Cursive standard" pitchFamily="2" charset="0"/>
              <a:cs typeface="Arial" panose="020B0604020202020204" pitchFamily="34" charset="0"/>
            </a:endParaRPr>
          </a:p>
          <a:p>
            <a:pPr algn="ctr">
              <a:lnSpc>
                <a:spcPct val="200000"/>
              </a:lnSpc>
            </a:pPr>
            <a:endParaRPr lang="fr-FR" sz="4000" b="1" dirty="0">
              <a:solidFill>
                <a:schemeClr val="accent1">
                  <a:lumMod val="50000"/>
                </a:schemeClr>
              </a:solidFill>
              <a:latin typeface="Avenir Heavy" panose="02000503020000020003" pitchFamily="2" charset="0"/>
              <a:cs typeface="Arial" panose="020B0604020202020204" pitchFamily="34" charset="0"/>
            </a:endParaRPr>
          </a:p>
        </p:txBody>
      </p:sp>
      <p:sp>
        <p:nvSpPr>
          <p:cNvPr id="13" name="Espace réservé du numéro de diapositive 12">
            <a:extLst>
              <a:ext uri="{FF2B5EF4-FFF2-40B4-BE49-F238E27FC236}">
                <a16:creationId xmlns:a16="http://schemas.microsoft.com/office/drawing/2014/main" id="{88CEF4AC-46CF-5942-8C24-B67646630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84235-8F33-6148-BBDD-A4ABFB8D85AB}" type="slidenum">
              <a:rPr lang="fr-FR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fld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34405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l="-44000" r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9CB79C80-2367-2C43-8412-1AE8564AD0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95" y="87084"/>
            <a:ext cx="1681953" cy="1655763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4CD9661F-348B-E249-BAAA-4929DD711462}"/>
              </a:ext>
            </a:extLst>
          </p:cNvPr>
          <p:cNvSpPr txBox="1"/>
          <p:nvPr/>
        </p:nvSpPr>
        <p:spPr>
          <a:xfrm>
            <a:off x="-29030" y="6977"/>
            <a:ext cx="12191997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fr-FR" sz="4400" b="1" u="sng" dirty="0">
                <a:latin typeface="Cursive standard" pitchFamily="2" charset="0"/>
                <a:cs typeface="Arial" panose="020B0604020202020204" pitchFamily="34" charset="0"/>
              </a:rPr>
              <a:t>Point 7</a:t>
            </a:r>
          </a:p>
        </p:txBody>
      </p:sp>
      <p:sp>
        <p:nvSpPr>
          <p:cNvPr id="13" name="Espace réservé du numéro de diapositive 12">
            <a:extLst>
              <a:ext uri="{FF2B5EF4-FFF2-40B4-BE49-F238E27FC236}">
                <a16:creationId xmlns:a16="http://schemas.microsoft.com/office/drawing/2014/main" id="{88CEF4AC-46CF-5942-8C24-B67646630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84235-8F33-6148-BBDD-A4ABFB8D85AB}" type="slidenum">
              <a:rPr lang="fr-FR" smtClean="0">
                <a:latin typeface="Arial" panose="020B0604020202020204" pitchFamily="34" charset="0"/>
                <a:cs typeface="Arial" panose="020B0604020202020204" pitchFamily="34" charset="0"/>
              </a:rPr>
              <a:t>20</a:t>
            </a:fld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4EE2C3B-45F8-9147-80CF-C067A123F357}"/>
              </a:ext>
            </a:extLst>
          </p:cNvPr>
          <p:cNvSpPr/>
          <p:nvPr/>
        </p:nvSpPr>
        <p:spPr>
          <a:xfrm>
            <a:off x="-12505" y="831960"/>
            <a:ext cx="12162967" cy="6052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fr-FR" sz="4400" b="1" dirty="0">
                <a:solidFill>
                  <a:schemeClr val="accent1">
                    <a:lumMod val="75000"/>
                  </a:schemeClr>
                </a:solidFill>
                <a:latin typeface="Avenir Black" panose="02000503020000020003" pitchFamily="2" charset="0"/>
                <a:cs typeface="Arial" panose="020B0604020202020204" pitchFamily="34" charset="0"/>
              </a:rPr>
              <a:t>PROJET PASTORAL</a:t>
            </a:r>
          </a:p>
          <a:p>
            <a:pPr algn="ctr">
              <a:lnSpc>
                <a:spcPct val="200000"/>
              </a:lnSpc>
            </a:pPr>
            <a:r>
              <a:rPr lang="fr-FR" sz="4400" b="1" dirty="0">
                <a:solidFill>
                  <a:schemeClr val="accent1">
                    <a:lumMod val="75000"/>
                  </a:schemeClr>
                </a:solidFill>
                <a:latin typeface="Avenir Black" panose="02000503020000020003" pitchFamily="2" charset="0"/>
                <a:cs typeface="Arial" panose="020B0604020202020204" pitchFamily="34" charset="0"/>
              </a:rPr>
              <a:t>DE NOTRE ETABLISSEMENT</a:t>
            </a:r>
          </a:p>
          <a:p>
            <a:pPr indent="-5715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3600" b="1" i="1" dirty="0">
                <a:latin typeface="Avenir Book" panose="02000503020000020003" pitchFamily="2" charset="0"/>
                <a:cs typeface="Arial" panose="020B0604020202020204" pitchFamily="34" charset="0"/>
              </a:rPr>
              <a:t>1h hebdomadaire</a:t>
            </a:r>
          </a:p>
          <a:p>
            <a:pPr indent="-5715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3600" b="1" i="1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Visites hebdomadaires de Don Félix-Henri</a:t>
            </a:r>
          </a:p>
          <a:p>
            <a:pPr indent="-5715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3600" b="1" i="1" dirty="0">
                <a:latin typeface="Avenir Book" panose="02000503020000020003" pitchFamily="2" charset="0"/>
                <a:cs typeface="Arial" panose="020B0604020202020204" pitchFamily="34" charset="0"/>
              </a:rPr>
              <a:t>Préparation aux sacrements </a:t>
            </a:r>
            <a:r>
              <a:rPr lang="fr-FR" sz="2800" b="1" i="1" dirty="0">
                <a:latin typeface="Avenir Book" panose="02000503020000020003" pitchFamily="2" charset="0"/>
                <a:cs typeface="Arial" panose="020B0604020202020204" pitchFamily="34" charset="0"/>
              </a:rPr>
              <a:t>(baptême/première communion)</a:t>
            </a:r>
          </a:p>
          <a:p>
            <a:pPr indent="-5715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3600" b="1" i="1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Messes des familles (Messe de rentrée : 06/10)</a:t>
            </a:r>
          </a:p>
        </p:txBody>
      </p:sp>
    </p:spTree>
    <p:extLst>
      <p:ext uri="{BB962C8B-B14F-4D97-AF65-F5344CB8AC3E}">
        <p14:creationId xmlns:p14="http://schemas.microsoft.com/office/powerpoint/2010/main" val="13796086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l="-44000" r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9CB79C80-2367-2C43-8412-1AE8564AD0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95" y="87084"/>
            <a:ext cx="1681953" cy="1655763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4CD9661F-348B-E249-BAAA-4929DD711462}"/>
              </a:ext>
            </a:extLst>
          </p:cNvPr>
          <p:cNvSpPr txBox="1"/>
          <p:nvPr/>
        </p:nvSpPr>
        <p:spPr>
          <a:xfrm>
            <a:off x="-29030" y="6977"/>
            <a:ext cx="12191997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fr-FR" sz="4400" b="1" u="sng" dirty="0">
                <a:latin typeface="Cursive standard" pitchFamily="2" charset="0"/>
                <a:cs typeface="Arial" panose="020B0604020202020204" pitchFamily="34" charset="0"/>
              </a:rPr>
              <a:t>Point 8</a:t>
            </a:r>
            <a:endParaRPr lang="fr-FR" sz="4400" b="1" dirty="0">
              <a:latin typeface="Cursive standard" pitchFamily="2" charset="0"/>
              <a:cs typeface="Arial" panose="020B0604020202020204" pitchFamily="34" charset="0"/>
            </a:endParaRPr>
          </a:p>
        </p:txBody>
      </p:sp>
      <p:sp>
        <p:nvSpPr>
          <p:cNvPr id="13" name="Espace réservé du numéro de diapositive 12">
            <a:extLst>
              <a:ext uri="{FF2B5EF4-FFF2-40B4-BE49-F238E27FC236}">
                <a16:creationId xmlns:a16="http://schemas.microsoft.com/office/drawing/2014/main" id="{88CEF4AC-46CF-5942-8C24-B67646630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84235-8F33-6148-BBDD-A4ABFB8D85AB}" type="slidenum">
              <a:rPr lang="fr-FR" smtClean="0">
                <a:latin typeface="Arial" panose="020B0604020202020204" pitchFamily="34" charset="0"/>
                <a:cs typeface="Arial" panose="020B0604020202020204" pitchFamily="34" charset="0"/>
              </a:rPr>
              <a:t>21</a:t>
            </a:fld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0CC64E8-6058-BB4B-B0FF-8C9964788CB0}"/>
              </a:ext>
            </a:extLst>
          </p:cNvPr>
          <p:cNvSpPr/>
          <p:nvPr/>
        </p:nvSpPr>
        <p:spPr>
          <a:xfrm>
            <a:off x="29033" y="2373850"/>
            <a:ext cx="12192000" cy="3982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ctr">
              <a:lnSpc>
                <a:spcPct val="200000"/>
              </a:lnSpc>
              <a:buFont typeface="+mj-lt"/>
              <a:buAutoNum type="arabicPeriod"/>
            </a:pPr>
            <a:r>
              <a:rPr lang="fr-FR" sz="4400" i="1" dirty="0">
                <a:solidFill>
                  <a:schemeClr val="accent1">
                    <a:lumMod val="50000"/>
                  </a:schemeClr>
                </a:solidFill>
                <a:latin typeface="Avenir Heavy Oblique" panose="02000503020000020003" pitchFamily="2" charset="0"/>
                <a:cs typeface="Arial" panose="020B0604020202020204" pitchFamily="34" charset="0"/>
              </a:rPr>
              <a:t>Ecolien</a:t>
            </a:r>
          </a:p>
          <a:p>
            <a:pPr marL="742950" indent="-742950" algn="ctr">
              <a:lnSpc>
                <a:spcPct val="200000"/>
              </a:lnSpc>
              <a:buFont typeface="+mj-lt"/>
              <a:buAutoNum type="arabicPeriod"/>
            </a:pPr>
            <a:r>
              <a:rPr lang="fr-FR" sz="4400" i="1" dirty="0">
                <a:solidFill>
                  <a:schemeClr val="accent1">
                    <a:lumMod val="75000"/>
                  </a:schemeClr>
                </a:solidFill>
                <a:latin typeface="Avenir Heavy Oblique" panose="02000503020000020003" pitchFamily="2" charset="0"/>
                <a:cs typeface="Arial" panose="020B0604020202020204" pitchFamily="34" charset="0"/>
              </a:rPr>
              <a:t>Tableau noir</a:t>
            </a:r>
          </a:p>
          <a:p>
            <a:pPr marL="742950" indent="-742950" algn="ctr">
              <a:lnSpc>
                <a:spcPct val="200000"/>
              </a:lnSpc>
              <a:buFont typeface="+mj-lt"/>
              <a:buAutoNum type="arabicPeriod"/>
            </a:pPr>
            <a:r>
              <a:rPr lang="fr-FR" sz="4400" i="1" dirty="0">
                <a:solidFill>
                  <a:schemeClr val="accent1">
                    <a:lumMod val="50000"/>
                  </a:schemeClr>
                </a:solidFill>
                <a:latin typeface="Avenir Heavy Oblique" panose="02000503020000020003" pitchFamily="2" charset="0"/>
                <a:cs typeface="Arial" panose="020B0604020202020204" pitchFamily="34" charset="0"/>
              </a:rPr>
              <a:t>Site Internet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4E34594-850F-1044-AB7A-990B7164D6EE}"/>
              </a:ext>
            </a:extLst>
          </p:cNvPr>
          <p:cNvSpPr/>
          <p:nvPr/>
        </p:nvSpPr>
        <p:spPr>
          <a:xfrm>
            <a:off x="29033" y="1131430"/>
            <a:ext cx="12192000" cy="12740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fr-FR" sz="4400" b="1" dirty="0">
                <a:solidFill>
                  <a:schemeClr val="accent1">
                    <a:lumMod val="75000"/>
                  </a:schemeClr>
                </a:solidFill>
                <a:latin typeface="Avenir Heavy" panose="02000503020000020003" pitchFamily="2" charset="0"/>
                <a:cs typeface="Arial" panose="020B0604020202020204" pitchFamily="34" charset="0"/>
              </a:rPr>
              <a:t>MOYENS DE COMMUNICATION</a:t>
            </a:r>
          </a:p>
        </p:txBody>
      </p:sp>
    </p:spTree>
    <p:extLst>
      <p:ext uri="{BB962C8B-B14F-4D97-AF65-F5344CB8AC3E}">
        <p14:creationId xmlns:p14="http://schemas.microsoft.com/office/powerpoint/2010/main" val="8215404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l="-44000" r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9CB79C80-2367-2C43-8412-1AE8564AD0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95" y="87084"/>
            <a:ext cx="1681953" cy="1655763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4CD9661F-348B-E249-BAAA-4929DD711462}"/>
              </a:ext>
            </a:extLst>
          </p:cNvPr>
          <p:cNvSpPr txBox="1"/>
          <p:nvPr/>
        </p:nvSpPr>
        <p:spPr>
          <a:xfrm>
            <a:off x="-29028" y="-9235"/>
            <a:ext cx="12191997" cy="69910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fr-FR" sz="4400" b="1" dirty="0">
                <a:latin typeface="Cursive standard" pitchFamily="2" charset="0"/>
                <a:cs typeface="Arial" panose="020B0604020202020204" pitchFamily="34" charset="0"/>
              </a:rPr>
              <a:t>Pour une année scolaire réussie,</a:t>
            </a:r>
          </a:p>
          <a:p>
            <a:pPr algn="ctr">
              <a:lnSpc>
                <a:spcPct val="200000"/>
              </a:lnSpc>
            </a:pPr>
            <a:endParaRPr lang="fr-FR" sz="1000" b="1" dirty="0">
              <a:latin typeface="Cursive standard" pitchFamily="2" charset="0"/>
              <a:cs typeface="Arial" panose="020B0604020202020204" pitchFamily="34" charset="0"/>
            </a:endParaRPr>
          </a:p>
          <a:p>
            <a:pPr marL="571500" indent="-5715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4400" b="1" i="1" dirty="0">
                <a:solidFill>
                  <a:schemeClr val="accent1">
                    <a:lumMod val="75000"/>
                  </a:schemeClr>
                </a:solidFill>
                <a:latin typeface="Avenir Heavy Oblique" panose="02000503020000020003" pitchFamily="2" charset="0"/>
                <a:cs typeface="Arial" panose="020B0604020202020204" pitchFamily="34" charset="0"/>
              </a:rPr>
              <a:t>Dialoguez régulièrement et tranquillement avec l’équipe</a:t>
            </a:r>
          </a:p>
          <a:p>
            <a:pPr marL="571500" indent="-5715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4400" b="1" i="1" dirty="0">
                <a:solidFill>
                  <a:schemeClr val="accent1">
                    <a:lumMod val="50000"/>
                  </a:schemeClr>
                </a:solidFill>
                <a:latin typeface="Avenir Heavy Oblique" panose="02000503020000020003" pitchFamily="2" charset="0"/>
                <a:cs typeface="Arial" panose="020B0604020202020204" pitchFamily="34" charset="0"/>
              </a:rPr>
              <a:t>Respectez les horaires de l’établissement</a:t>
            </a:r>
          </a:p>
          <a:p>
            <a:pPr marL="571500" indent="-5715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4400" b="1" i="1" dirty="0">
                <a:solidFill>
                  <a:schemeClr val="accent1">
                    <a:lumMod val="75000"/>
                  </a:schemeClr>
                </a:solidFill>
                <a:latin typeface="Avenir Heavy Oblique" panose="02000503020000020003" pitchFamily="2" charset="0"/>
                <a:cs typeface="Arial" panose="020B0604020202020204" pitchFamily="34" charset="0"/>
              </a:rPr>
              <a:t>Lisez et signez régulièrement l’Ecolien</a:t>
            </a:r>
          </a:p>
          <a:p>
            <a:pPr marL="571500" indent="-5715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4400" b="1" i="1" dirty="0">
                <a:solidFill>
                  <a:schemeClr val="accent1">
                    <a:lumMod val="50000"/>
                  </a:schemeClr>
                </a:solidFill>
                <a:latin typeface="Avenir Heavy Oblique" panose="02000503020000020003" pitchFamily="2" charset="0"/>
                <a:cs typeface="Arial" panose="020B0604020202020204" pitchFamily="34" charset="0"/>
              </a:rPr>
              <a:t>Respectez le règlement intérieur</a:t>
            </a:r>
          </a:p>
        </p:txBody>
      </p:sp>
      <p:sp>
        <p:nvSpPr>
          <p:cNvPr id="13" name="Espace réservé du numéro de diapositive 12">
            <a:extLst>
              <a:ext uri="{FF2B5EF4-FFF2-40B4-BE49-F238E27FC236}">
                <a16:creationId xmlns:a16="http://schemas.microsoft.com/office/drawing/2014/main" id="{88CEF4AC-46CF-5942-8C24-B67646630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84235-8F33-6148-BBDD-A4ABFB8D85AB}" type="slidenum">
              <a:rPr lang="fr-FR" smtClean="0">
                <a:latin typeface="Arial" panose="020B0604020202020204" pitchFamily="34" charset="0"/>
                <a:cs typeface="Arial" panose="020B0604020202020204" pitchFamily="34" charset="0"/>
              </a:rPr>
              <a:t>22</a:t>
            </a:fld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ous-titre 2">
            <a:extLst>
              <a:ext uri="{FF2B5EF4-FFF2-40B4-BE49-F238E27FC236}">
                <a16:creationId xmlns:a16="http://schemas.microsoft.com/office/drawing/2014/main" id="{86FBE3AD-1187-7442-849D-B380DA3C6D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81030" y="89581"/>
            <a:ext cx="2423883" cy="1158646"/>
          </a:xfrm>
        </p:spPr>
        <p:txBody>
          <a:bodyPr>
            <a:normAutofit/>
          </a:bodyPr>
          <a:lstStyle/>
          <a:p>
            <a:pPr algn="l"/>
            <a:r>
              <a:rPr lang="fr-FR" sz="1200" dirty="0">
                <a:latin typeface="Comic Sans MS" panose="030F0902030302020204" pitchFamily="66" charset="0"/>
                <a:sym typeface="Wingdings" pitchFamily="2" charset="2"/>
              </a:rPr>
              <a:t></a:t>
            </a:r>
            <a:r>
              <a:rPr lang="fr-FR" sz="1200" dirty="0">
                <a:latin typeface="Comic Sans MS" panose="030F0902030302020204" pitchFamily="66" charset="0"/>
              </a:rPr>
              <a:t> 2, rue Clément Mulat</a:t>
            </a:r>
          </a:p>
          <a:p>
            <a:pPr algn="l"/>
            <a:r>
              <a:rPr lang="fr-FR" sz="1200" dirty="0">
                <a:latin typeface="Comic Sans MS" panose="030F0902030302020204" pitchFamily="66" charset="0"/>
              </a:rPr>
              <a:t>69350 LA MULATIERE</a:t>
            </a:r>
          </a:p>
          <a:p>
            <a:pPr algn="l"/>
            <a:r>
              <a:rPr lang="fr-FR" sz="1200" dirty="0">
                <a:latin typeface="Comic Sans MS" panose="030F0902030302020204" pitchFamily="66" charset="0"/>
                <a:sym typeface="Wingdings" pitchFamily="2" charset="2"/>
              </a:rPr>
              <a:t></a:t>
            </a:r>
            <a:r>
              <a:rPr lang="fr-FR" sz="1200" dirty="0">
                <a:latin typeface="Comic Sans MS" panose="030F0902030302020204" pitchFamily="66" charset="0"/>
              </a:rPr>
              <a:t> 04.78.51.72.52.</a:t>
            </a:r>
          </a:p>
          <a:p>
            <a:pPr algn="l"/>
            <a:r>
              <a:rPr lang="fr-FR" sz="1200" b="1" dirty="0">
                <a:latin typeface="Comic Sans MS" panose="030F0902030302020204" pitchFamily="66" charset="0"/>
                <a:sym typeface="Wingdings" pitchFamily="2" charset="2"/>
              </a:rPr>
              <a:t></a:t>
            </a:r>
            <a:r>
              <a:rPr lang="fr-FR" sz="1200" dirty="0">
                <a:latin typeface="Comic Sans MS" panose="030F0902030302020204" pitchFamily="66" charset="0"/>
              </a:rPr>
              <a:t> ecoleconfluent@wanadoo.fr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390843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l="-44000" r="-44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D6F38F1-2C45-A3FE-ABA1-1AE5848C9E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795C3B68-50A3-0D55-F74C-EDDA9CAED4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95" y="87084"/>
            <a:ext cx="1681953" cy="1655763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65BCCFA4-82F2-D0AF-1AE6-84078AA3C25D}"/>
              </a:ext>
            </a:extLst>
          </p:cNvPr>
          <p:cNvSpPr txBox="1"/>
          <p:nvPr/>
        </p:nvSpPr>
        <p:spPr>
          <a:xfrm>
            <a:off x="-29028" y="-9235"/>
            <a:ext cx="12191997" cy="65293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fr-FR" sz="4400" b="1" dirty="0">
                <a:latin typeface="Cursive standard" pitchFamily="2" charset="0"/>
                <a:cs typeface="Arial" panose="020B0604020202020204" pitchFamily="34" charset="0"/>
              </a:rPr>
              <a:t>Pour une année scolaire réussie,</a:t>
            </a:r>
          </a:p>
          <a:p>
            <a:pPr algn="ctr">
              <a:lnSpc>
                <a:spcPct val="200000"/>
              </a:lnSpc>
            </a:pPr>
            <a:endParaRPr lang="fr-FR" sz="2800" b="1" dirty="0">
              <a:latin typeface="Cursive standard" pitchFamily="2" charset="0"/>
              <a:cs typeface="Arial" panose="020B0604020202020204" pitchFamily="34" charset="0"/>
            </a:endParaRPr>
          </a:p>
          <a:p>
            <a:pPr marL="571500" indent="-5715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4400" b="1" i="1" dirty="0">
                <a:solidFill>
                  <a:schemeClr val="accent1">
                    <a:lumMod val="75000"/>
                  </a:schemeClr>
                </a:solidFill>
                <a:latin typeface="Avenir Heavy Oblique" panose="02000503020000020003" pitchFamily="2" charset="0"/>
                <a:cs typeface="Arial" panose="020B0604020202020204" pitchFamily="34" charset="0"/>
              </a:rPr>
              <a:t>Donnez un rythme régulier à votre enfant (coucher tôt, manger aux mêmes heures)</a:t>
            </a:r>
          </a:p>
          <a:p>
            <a:pPr marL="571500" indent="-5715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4400" b="1" i="1" dirty="0">
                <a:solidFill>
                  <a:schemeClr val="accent1">
                    <a:lumMod val="50000"/>
                  </a:schemeClr>
                </a:solidFill>
                <a:latin typeface="Avenir Heavy Oblique" panose="02000503020000020003" pitchFamily="2" charset="0"/>
                <a:cs typeface="Arial" panose="020B0604020202020204" pitchFamily="34" charset="0"/>
              </a:rPr>
              <a:t>Signalez tout changement important</a:t>
            </a:r>
          </a:p>
          <a:p>
            <a:pPr marL="571500" indent="-5715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4400" b="1" i="1" dirty="0">
                <a:solidFill>
                  <a:schemeClr val="accent1">
                    <a:lumMod val="75000"/>
                  </a:schemeClr>
                </a:solidFill>
                <a:latin typeface="Avenir Heavy Oblique" panose="02000503020000020003" pitchFamily="2" charset="0"/>
                <a:cs typeface="Arial" panose="020B0604020202020204" pitchFamily="34" charset="0"/>
              </a:rPr>
              <a:t>Limitez les écrans</a:t>
            </a:r>
          </a:p>
        </p:txBody>
      </p:sp>
      <p:sp>
        <p:nvSpPr>
          <p:cNvPr id="13" name="Espace réservé du numéro de diapositive 12">
            <a:extLst>
              <a:ext uri="{FF2B5EF4-FFF2-40B4-BE49-F238E27FC236}">
                <a16:creationId xmlns:a16="http://schemas.microsoft.com/office/drawing/2014/main" id="{FAFB405D-5698-CF11-C44C-BA3959615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84235-8F33-6148-BBDD-A4ABFB8D85AB}" type="slidenum">
              <a:rPr lang="fr-FR" smtClean="0">
                <a:latin typeface="Arial" panose="020B0604020202020204" pitchFamily="34" charset="0"/>
                <a:cs typeface="Arial" panose="020B0604020202020204" pitchFamily="34" charset="0"/>
              </a:rPr>
              <a:t>23</a:t>
            </a:fld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ous-titre 2">
            <a:extLst>
              <a:ext uri="{FF2B5EF4-FFF2-40B4-BE49-F238E27FC236}">
                <a16:creationId xmlns:a16="http://schemas.microsoft.com/office/drawing/2014/main" id="{3B5F62F9-5E87-C958-FC9A-4F2F5ABACB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81030" y="89581"/>
            <a:ext cx="2423883" cy="1158646"/>
          </a:xfrm>
        </p:spPr>
        <p:txBody>
          <a:bodyPr>
            <a:normAutofit/>
          </a:bodyPr>
          <a:lstStyle/>
          <a:p>
            <a:pPr algn="l"/>
            <a:r>
              <a:rPr lang="fr-FR" sz="1200" dirty="0">
                <a:latin typeface="Comic Sans MS" panose="030F0902030302020204" pitchFamily="66" charset="0"/>
                <a:sym typeface="Wingdings" pitchFamily="2" charset="2"/>
              </a:rPr>
              <a:t></a:t>
            </a:r>
            <a:r>
              <a:rPr lang="fr-FR" sz="1200" dirty="0">
                <a:latin typeface="Comic Sans MS" panose="030F0902030302020204" pitchFamily="66" charset="0"/>
              </a:rPr>
              <a:t> 2, rue Clément Mulat</a:t>
            </a:r>
          </a:p>
          <a:p>
            <a:pPr algn="l"/>
            <a:r>
              <a:rPr lang="fr-FR" sz="1200" dirty="0">
                <a:latin typeface="Comic Sans MS" panose="030F0902030302020204" pitchFamily="66" charset="0"/>
              </a:rPr>
              <a:t>69350 LA MULATIERE</a:t>
            </a:r>
          </a:p>
          <a:p>
            <a:pPr algn="l"/>
            <a:r>
              <a:rPr lang="fr-FR" sz="1200" dirty="0">
                <a:latin typeface="Comic Sans MS" panose="030F0902030302020204" pitchFamily="66" charset="0"/>
                <a:sym typeface="Wingdings" pitchFamily="2" charset="2"/>
              </a:rPr>
              <a:t></a:t>
            </a:r>
            <a:r>
              <a:rPr lang="fr-FR" sz="1200" dirty="0">
                <a:latin typeface="Comic Sans MS" panose="030F0902030302020204" pitchFamily="66" charset="0"/>
              </a:rPr>
              <a:t> 04.78.51.72.52.</a:t>
            </a:r>
          </a:p>
          <a:p>
            <a:pPr algn="l"/>
            <a:r>
              <a:rPr lang="fr-FR" sz="1200" b="1" dirty="0">
                <a:latin typeface="Comic Sans MS" panose="030F0902030302020204" pitchFamily="66" charset="0"/>
                <a:sym typeface="Wingdings" pitchFamily="2" charset="2"/>
              </a:rPr>
              <a:t></a:t>
            </a:r>
            <a:r>
              <a:rPr lang="fr-FR" sz="1200" dirty="0">
                <a:latin typeface="Comic Sans MS" panose="030F0902030302020204" pitchFamily="66" charset="0"/>
              </a:rPr>
              <a:t> ecoleconfluent@wanadoo.fr</a:t>
            </a:r>
          </a:p>
          <a:p>
            <a:endParaRPr lang="fr-FR" dirty="0"/>
          </a:p>
        </p:txBody>
      </p:sp>
      <p:pic>
        <p:nvPicPr>
          <p:cNvPr id="2" name="Image 1" descr="MCj04113200000[1]">
            <a:extLst>
              <a:ext uri="{FF2B5EF4-FFF2-40B4-BE49-F238E27FC236}">
                <a16:creationId xmlns:a16="http://schemas.microsoft.com/office/drawing/2014/main" id="{E758D6D4-3B69-2928-D938-2142E33B1396}"/>
              </a:ext>
            </a:extLst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71854" y="5237573"/>
            <a:ext cx="1190356" cy="762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549007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l="-44000" r="-44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40596F5-9602-DAF5-33A1-3C1A3FA015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F37D587C-B287-CA96-CCD9-938D3F4BE6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95" y="87084"/>
            <a:ext cx="1681953" cy="1655763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1612D6B9-C9E5-52BC-F437-7E1A5130A331}"/>
              </a:ext>
            </a:extLst>
          </p:cNvPr>
          <p:cNvSpPr txBox="1"/>
          <p:nvPr/>
        </p:nvSpPr>
        <p:spPr>
          <a:xfrm>
            <a:off x="-29028" y="-9235"/>
            <a:ext cx="12191997" cy="6775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fr-FR" sz="4400" b="1" dirty="0">
                <a:latin typeface="Cursive standard" pitchFamily="2" charset="0"/>
                <a:cs typeface="Arial" panose="020B0604020202020204" pitchFamily="34" charset="0"/>
              </a:rPr>
              <a:t>Pour une année scolaire réussie,</a:t>
            </a:r>
          </a:p>
          <a:p>
            <a:pPr algn="ctr">
              <a:lnSpc>
                <a:spcPct val="200000"/>
              </a:lnSpc>
            </a:pPr>
            <a:r>
              <a:rPr lang="fr-FR" sz="4400" b="1" i="1" dirty="0">
                <a:solidFill>
                  <a:schemeClr val="accent1">
                    <a:lumMod val="75000"/>
                  </a:schemeClr>
                </a:solidFill>
                <a:latin typeface="Avenir Heavy Oblique" panose="02000503020000020003" pitchFamily="2" charset="0"/>
                <a:cs typeface="Arial" panose="020B0604020202020204" pitchFamily="34" charset="0"/>
              </a:rPr>
              <a:t>Faites-nous confiance (charte)</a:t>
            </a:r>
          </a:p>
          <a:p>
            <a:pPr algn="ctr">
              <a:lnSpc>
                <a:spcPct val="150000"/>
              </a:lnSpc>
            </a:pPr>
            <a:r>
              <a:rPr lang="fr-FR" sz="4400" b="1" i="1" dirty="0">
                <a:solidFill>
                  <a:schemeClr val="accent1">
                    <a:lumMod val="50000"/>
                  </a:schemeClr>
                </a:solidFill>
                <a:latin typeface="Avenir Heavy Oblique" panose="02000503020000020003" pitchFamily="2" charset="0"/>
                <a:cs typeface="Arial" panose="020B0604020202020204" pitchFamily="34" charset="0"/>
              </a:rPr>
              <a:t>Faites-nous confiance dans notre domaine d’expertise</a:t>
            </a:r>
          </a:p>
          <a:p>
            <a:pPr algn="ctr">
              <a:lnSpc>
                <a:spcPct val="150000"/>
              </a:lnSpc>
            </a:pPr>
            <a:r>
              <a:rPr lang="fr-FR" sz="4400" b="1" i="1" dirty="0">
                <a:solidFill>
                  <a:schemeClr val="accent1">
                    <a:lumMod val="75000"/>
                  </a:schemeClr>
                </a:solidFill>
                <a:latin typeface="Avenir Heavy Oblique" panose="02000503020000020003" pitchFamily="2" charset="0"/>
                <a:cs typeface="Arial" panose="020B0604020202020204" pitchFamily="34" charset="0"/>
              </a:rPr>
              <a:t>Faites-nous confiance dans notre autorité dans notre domaine d’expertise</a:t>
            </a:r>
          </a:p>
        </p:txBody>
      </p:sp>
      <p:sp>
        <p:nvSpPr>
          <p:cNvPr id="13" name="Espace réservé du numéro de diapositive 12">
            <a:extLst>
              <a:ext uri="{FF2B5EF4-FFF2-40B4-BE49-F238E27FC236}">
                <a16:creationId xmlns:a16="http://schemas.microsoft.com/office/drawing/2014/main" id="{AAAF5A95-2E64-2582-862D-E23B14795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84235-8F33-6148-BBDD-A4ABFB8D85AB}" type="slidenum">
              <a:rPr lang="fr-FR" smtClean="0">
                <a:latin typeface="Arial" panose="020B0604020202020204" pitchFamily="34" charset="0"/>
                <a:cs typeface="Arial" panose="020B0604020202020204" pitchFamily="34" charset="0"/>
              </a:rPr>
              <a:t>24</a:t>
            </a:fld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ous-titre 2">
            <a:extLst>
              <a:ext uri="{FF2B5EF4-FFF2-40B4-BE49-F238E27FC236}">
                <a16:creationId xmlns:a16="http://schemas.microsoft.com/office/drawing/2014/main" id="{2DDC9365-4B70-9CA1-AEE3-AD38086DC1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81030" y="89581"/>
            <a:ext cx="2423883" cy="1158646"/>
          </a:xfrm>
        </p:spPr>
        <p:txBody>
          <a:bodyPr>
            <a:normAutofit/>
          </a:bodyPr>
          <a:lstStyle/>
          <a:p>
            <a:pPr algn="l"/>
            <a:r>
              <a:rPr lang="fr-FR" sz="1200" dirty="0">
                <a:latin typeface="Comic Sans MS" panose="030F0902030302020204" pitchFamily="66" charset="0"/>
                <a:sym typeface="Wingdings" pitchFamily="2" charset="2"/>
              </a:rPr>
              <a:t></a:t>
            </a:r>
            <a:r>
              <a:rPr lang="fr-FR" sz="1200" dirty="0">
                <a:latin typeface="Comic Sans MS" panose="030F0902030302020204" pitchFamily="66" charset="0"/>
              </a:rPr>
              <a:t> 2, rue Clément Mulat</a:t>
            </a:r>
          </a:p>
          <a:p>
            <a:pPr algn="l"/>
            <a:r>
              <a:rPr lang="fr-FR" sz="1200" dirty="0">
                <a:latin typeface="Comic Sans MS" panose="030F0902030302020204" pitchFamily="66" charset="0"/>
              </a:rPr>
              <a:t>69350 LA MULATIERE</a:t>
            </a:r>
          </a:p>
          <a:p>
            <a:pPr algn="l"/>
            <a:r>
              <a:rPr lang="fr-FR" sz="1200" dirty="0">
                <a:latin typeface="Comic Sans MS" panose="030F0902030302020204" pitchFamily="66" charset="0"/>
                <a:sym typeface="Wingdings" pitchFamily="2" charset="2"/>
              </a:rPr>
              <a:t></a:t>
            </a:r>
            <a:r>
              <a:rPr lang="fr-FR" sz="1200" dirty="0">
                <a:latin typeface="Comic Sans MS" panose="030F0902030302020204" pitchFamily="66" charset="0"/>
              </a:rPr>
              <a:t> 04.78.51.72.52.</a:t>
            </a:r>
          </a:p>
          <a:p>
            <a:pPr algn="l"/>
            <a:r>
              <a:rPr lang="fr-FR" sz="1200" b="1" dirty="0">
                <a:latin typeface="Comic Sans MS" panose="030F0902030302020204" pitchFamily="66" charset="0"/>
                <a:sym typeface="Wingdings" pitchFamily="2" charset="2"/>
              </a:rPr>
              <a:t></a:t>
            </a:r>
            <a:r>
              <a:rPr lang="fr-FR" sz="1200" dirty="0">
                <a:latin typeface="Comic Sans MS" panose="030F0902030302020204" pitchFamily="66" charset="0"/>
              </a:rPr>
              <a:t> ecoleconfluent@wanadoo.fr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112482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l="-44000" r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9CB79C80-2367-2C43-8412-1AE8564AD0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95" y="87084"/>
            <a:ext cx="1681953" cy="1655763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4CD9661F-348B-E249-BAAA-4929DD711462}"/>
              </a:ext>
            </a:extLst>
          </p:cNvPr>
          <p:cNvSpPr txBox="1"/>
          <p:nvPr/>
        </p:nvSpPr>
        <p:spPr>
          <a:xfrm>
            <a:off x="-29028" y="-9235"/>
            <a:ext cx="12191997" cy="8048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fr-FR" sz="4400" b="1" dirty="0">
                <a:latin typeface="Cursive standard" pitchFamily="2" charset="0"/>
                <a:cs typeface="Arial" panose="020B0604020202020204" pitchFamily="34" charset="0"/>
              </a:rPr>
              <a:t>Pour finir,</a:t>
            </a:r>
          </a:p>
          <a:p>
            <a:pPr algn="ctr">
              <a:lnSpc>
                <a:spcPct val="200000"/>
              </a:lnSpc>
            </a:pPr>
            <a:r>
              <a:rPr lang="fr-FR" sz="4400" b="1" dirty="0">
                <a:latin typeface="Cursive standard" pitchFamily="2" charset="0"/>
                <a:cs typeface="Arial" panose="020B0604020202020204" pitchFamily="34" charset="0"/>
              </a:rPr>
              <a:t>Nous sommes à votre</a:t>
            </a:r>
          </a:p>
          <a:p>
            <a:pPr algn="ctr">
              <a:lnSpc>
                <a:spcPct val="200000"/>
              </a:lnSpc>
            </a:pPr>
            <a:r>
              <a:rPr lang="fr-FR" sz="4400" b="1" dirty="0">
                <a:solidFill>
                  <a:schemeClr val="accent1">
                    <a:lumMod val="75000"/>
                  </a:schemeClr>
                </a:solidFill>
                <a:latin typeface="Avenir Black" panose="02000503020000020003" pitchFamily="2" charset="0"/>
                <a:cs typeface="Arial" panose="020B0604020202020204" pitchFamily="34" charset="0"/>
              </a:rPr>
              <a:t>ECOUTE</a:t>
            </a:r>
            <a:r>
              <a:rPr lang="fr-FR" sz="4400" b="1" dirty="0">
                <a:solidFill>
                  <a:schemeClr val="accent1">
                    <a:lumMod val="75000"/>
                  </a:schemeClr>
                </a:solidFill>
                <a:latin typeface="Cursive standard" pitchFamily="2" charset="0"/>
                <a:cs typeface="Arial" panose="020B0604020202020204" pitchFamily="34" charset="0"/>
              </a:rPr>
              <a:t> et </a:t>
            </a:r>
            <a:r>
              <a:rPr lang="fr-FR" sz="4400" b="1" dirty="0">
                <a:solidFill>
                  <a:schemeClr val="accent1">
                    <a:lumMod val="75000"/>
                  </a:schemeClr>
                </a:solidFill>
                <a:latin typeface="Avenir Black" panose="02000503020000020003" pitchFamily="2" charset="0"/>
                <a:cs typeface="Arial" panose="020B0604020202020204" pitchFamily="34" charset="0"/>
              </a:rPr>
              <a:t>DISPONIBLE</a:t>
            </a:r>
          </a:p>
          <a:p>
            <a:pPr algn="ctr">
              <a:lnSpc>
                <a:spcPct val="200000"/>
              </a:lnSpc>
            </a:pPr>
            <a:r>
              <a:rPr lang="fr-FR" sz="4400" b="1" dirty="0">
                <a:latin typeface="Cursive standard" pitchFamily="2" charset="0"/>
                <a:cs typeface="Arial" panose="020B0604020202020204" pitchFamily="34" charset="0"/>
              </a:rPr>
              <a:t>mais pas à votre disposition…</a:t>
            </a:r>
          </a:p>
          <a:p>
            <a:pPr algn="ctr">
              <a:lnSpc>
                <a:spcPct val="200000"/>
              </a:lnSpc>
            </a:pPr>
            <a:endParaRPr lang="fr-FR" sz="4400" b="1" dirty="0">
              <a:solidFill>
                <a:schemeClr val="accent1">
                  <a:lumMod val="75000"/>
                </a:schemeClr>
              </a:solidFill>
              <a:latin typeface="Avenir Black" panose="02000503020000020003" pitchFamily="2" charset="0"/>
              <a:cs typeface="Arial" panose="020B0604020202020204" pitchFamily="34" charset="0"/>
            </a:endParaRPr>
          </a:p>
          <a:p>
            <a:pPr algn="ctr">
              <a:lnSpc>
                <a:spcPct val="200000"/>
              </a:lnSpc>
            </a:pPr>
            <a:endParaRPr lang="fr-FR" sz="4400" b="1" dirty="0">
              <a:solidFill>
                <a:schemeClr val="accent1">
                  <a:lumMod val="75000"/>
                </a:schemeClr>
              </a:solidFill>
              <a:latin typeface="Avenir Black" panose="02000503020000020003" pitchFamily="2" charset="0"/>
              <a:cs typeface="Arial" panose="020B0604020202020204" pitchFamily="34" charset="0"/>
            </a:endParaRPr>
          </a:p>
        </p:txBody>
      </p:sp>
      <p:sp>
        <p:nvSpPr>
          <p:cNvPr id="13" name="Espace réservé du numéro de diapositive 12">
            <a:extLst>
              <a:ext uri="{FF2B5EF4-FFF2-40B4-BE49-F238E27FC236}">
                <a16:creationId xmlns:a16="http://schemas.microsoft.com/office/drawing/2014/main" id="{88CEF4AC-46CF-5942-8C24-B67646630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84235-8F33-6148-BBDD-A4ABFB8D85AB}" type="slidenum">
              <a:rPr lang="fr-FR" smtClean="0">
                <a:latin typeface="Arial" panose="020B0604020202020204" pitchFamily="34" charset="0"/>
                <a:cs typeface="Arial" panose="020B0604020202020204" pitchFamily="34" charset="0"/>
              </a:rPr>
              <a:t>25</a:t>
            </a:fld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ous-titre 2">
            <a:extLst>
              <a:ext uri="{FF2B5EF4-FFF2-40B4-BE49-F238E27FC236}">
                <a16:creationId xmlns:a16="http://schemas.microsoft.com/office/drawing/2014/main" id="{86FBE3AD-1187-7442-849D-B380DA3C6D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81030" y="89581"/>
            <a:ext cx="2423883" cy="1158646"/>
          </a:xfrm>
        </p:spPr>
        <p:txBody>
          <a:bodyPr>
            <a:normAutofit/>
          </a:bodyPr>
          <a:lstStyle/>
          <a:p>
            <a:pPr algn="l"/>
            <a:r>
              <a:rPr lang="fr-FR" sz="1200" dirty="0">
                <a:latin typeface="Comic Sans MS" panose="030F0902030302020204" pitchFamily="66" charset="0"/>
                <a:sym typeface="Wingdings" pitchFamily="2" charset="2"/>
              </a:rPr>
              <a:t></a:t>
            </a:r>
            <a:r>
              <a:rPr lang="fr-FR" sz="1200" dirty="0">
                <a:latin typeface="Comic Sans MS" panose="030F0902030302020204" pitchFamily="66" charset="0"/>
              </a:rPr>
              <a:t> 2, rue Clément Mulat</a:t>
            </a:r>
          </a:p>
          <a:p>
            <a:pPr algn="l"/>
            <a:r>
              <a:rPr lang="fr-FR" sz="1200" dirty="0">
                <a:latin typeface="Comic Sans MS" panose="030F0902030302020204" pitchFamily="66" charset="0"/>
              </a:rPr>
              <a:t>69350 LA MULATIERE</a:t>
            </a:r>
          </a:p>
          <a:p>
            <a:pPr algn="l"/>
            <a:r>
              <a:rPr lang="fr-FR" sz="1200" dirty="0">
                <a:latin typeface="Comic Sans MS" panose="030F0902030302020204" pitchFamily="66" charset="0"/>
                <a:sym typeface="Wingdings" pitchFamily="2" charset="2"/>
              </a:rPr>
              <a:t></a:t>
            </a:r>
            <a:r>
              <a:rPr lang="fr-FR" sz="1200" dirty="0">
                <a:latin typeface="Comic Sans MS" panose="030F0902030302020204" pitchFamily="66" charset="0"/>
              </a:rPr>
              <a:t> 04.78.51.72.52.</a:t>
            </a:r>
          </a:p>
          <a:p>
            <a:pPr algn="l"/>
            <a:r>
              <a:rPr lang="fr-FR" sz="1200" b="1" dirty="0">
                <a:latin typeface="Comic Sans MS" panose="030F0902030302020204" pitchFamily="66" charset="0"/>
                <a:sym typeface="Wingdings" pitchFamily="2" charset="2"/>
              </a:rPr>
              <a:t></a:t>
            </a:r>
            <a:r>
              <a:rPr lang="fr-FR" sz="1200" dirty="0">
                <a:latin typeface="Comic Sans MS" panose="030F0902030302020204" pitchFamily="66" charset="0"/>
              </a:rPr>
              <a:t> ecoleconfluent@wanadoo.fr</a:t>
            </a:r>
          </a:p>
          <a:p>
            <a:endParaRPr lang="fr-FR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47FB5D6-38DF-8949-9E57-B39E7F1A14A8}"/>
              </a:ext>
            </a:extLst>
          </p:cNvPr>
          <p:cNvSpPr/>
          <p:nvPr/>
        </p:nvSpPr>
        <p:spPr>
          <a:xfrm>
            <a:off x="346003" y="5514455"/>
            <a:ext cx="11796820" cy="12772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fr-FR" sz="4400" b="1" dirty="0">
                <a:solidFill>
                  <a:schemeClr val="accent1">
                    <a:lumMod val="75000"/>
                  </a:schemeClr>
                </a:solidFill>
                <a:latin typeface="Avenir Black" panose="02000503020000020003" pitchFamily="2" charset="0"/>
                <a:cs typeface="Arial" panose="020B0604020202020204" pitchFamily="34" charset="0"/>
              </a:rPr>
              <a:t>N’hésitez pas à communiquer via l’</a:t>
            </a:r>
            <a:r>
              <a:rPr lang="fr-FR" sz="4400" b="1" i="1" dirty="0">
                <a:solidFill>
                  <a:schemeClr val="accent1">
                    <a:lumMod val="75000"/>
                  </a:schemeClr>
                </a:solidFill>
                <a:latin typeface="Avenir Black" panose="02000503020000020003" pitchFamily="2" charset="0"/>
                <a:cs typeface="Arial" panose="020B0604020202020204" pitchFamily="34" charset="0"/>
              </a:rPr>
              <a:t>Ecolien</a:t>
            </a:r>
            <a:r>
              <a:rPr lang="fr-FR" sz="4400" b="1" dirty="0">
                <a:solidFill>
                  <a:schemeClr val="accent1">
                    <a:lumMod val="75000"/>
                  </a:schemeClr>
                </a:solidFill>
                <a:latin typeface="Avenir Black" panose="02000503020000020003" pitchFamily="2" charset="0"/>
                <a:cs typeface="Arial" panose="020B0604020202020204" pitchFamily="34" charset="0"/>
              </a:rPr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2303498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9CB79C80-2367-2C43-8412-1AE8564AD0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95" y="87084"/>
            <a:ext cx="1681953" cy="1655763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4CD9661F-348B-E249-BAAA-4929DD711462}"/>
              </a:ext>
            </a:extLst>
          </p:cNvPr>
          <p:cNvSpPr txBox="1"/>
          <p:nvPr/>
        </p:nvSpPr>
        <p:spPr>
          <a:xfrm>
            <a:off x="-66399" y="1145178"/>
            <a:ext cx="12191997" cy="12740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fr-FR" sz="4400" b="1" u="sng" dirty="0">
                <a:solidFill>
                  <a:schemeClr val="accent1">
                    <a:lumMod val="75000"/>
                  </a:schemeClr>
                </a:solidFill>
                <a:latin typeface="Avenir Black" panose="02000503020000020003" pitchFamily="2" charset="0"/>
                <a:cs typeface="Arial" panose="020B0604020202020204" pitchFamily="34" charset="0"/>
              </a:rPr>
              <a:t>PRESENTATION DE L’OGEC</a:t>
            </a:r>
          </a:p>
        </p:txBody>
      </p:sp>
      <p:sp>
        <p:nvSpPr>
          <p:cNvPr id="13" name="Espace réservé du numéro de diapositive 12">
            <a:extLst>
              <a:ext uri="{FF2B5EF4-FFF2-40B4-BE49-F238E27FC236}">
                <a16:creationId xmlns:a16="http://schemas.microsoft.com/office/drawing/2014/main" id="{88CEF4AC-46CF-5942-8C24-B67646630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84235-8F33-6148-BBDD-A4ABFB8D85AB}" type="slidenum">
              <a:rPr lang="fr-FR" smtClean="0">
                <a:latin typeface="Arial" panose="020B0604020202020204" pitchFamily="34" charset="0"/>
                <a:cs typeface="Arial" panose="020B0604020202020204" pitchFamily="34" charset="0"/>
              </a:rPr>
              <a:t>26</a:t>
            </a:fld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2" descr="Une image contenant texte&#10;&#10;Description générée automatiquement">
            <a:extLst>
              <a:ext uri="{FF2B5EF4-FFF2-40B4-BE49-F238E27FC236}">
                <a16:creationId xmlns:a16="http://schemas.microsoft.com/office/drawing/2014/main" id="{648950B6-2F06-9FC0-AADD-D689EFCC70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25095"/>
            <a:ext cx="5725098" cy="3513817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B7469F7F-AEE0-A593-DCBA-8C2EDBCC54AB}"/>
              </a:ext>
            </a:extLst>
          </p:cNvPr>
          <p:cNvSpPr txBox="1"/>
          <p:nvPr/>
        </p:nvSpPr>
        <p:spPr>
          <a:xfrm>
            <a:off x="5988050" y="3154680"/>
            <a:ext cx="620395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fr-FR" sz="2800" b="1" dirty="0">
                <a:latin typeface="Cursive standard" pitchFamily="2" charset="0"/>
              </a:rPr>
              <a:t>Pour toute question liée à la facturation : </a:t>
            </a:r>
            <a:r>
              <a:rPr lang="fr-FR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ogec@notredameduconfluent.fr</a:t>
            </a:r>
            <a:endParaRPr lang="fr-FR" sz="28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2800" b="1" dirty="0">
              <a:latin typeface="Cursive standard" pitchFamily="2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310728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9CB79C80-2367-2C43-8412-1AE8564AD0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95" y="87084"/>
            <a:ext cx="1681953" cy="1655763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4CD9661F-348B-E249-BAAA-4929DD711462}"/>
              </a:ext>
            </a:extLst>
          </p:cNvPr>
          <p:cNvSpPr txBox="1"/>
          <p:nvPr/>
        </p:nvSpPr>
        <p:spPr>
          <a:xfrm>
            <a:off x="-66399" y="1145178"/>
            <a:ext cx="12191997" cy="12740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fr-FR" sz="4400" b="1" u="sng" dirty="0">
                <a:solidFill>
                  <a:schemeClr val="accent1">
                    <a:lumMod val="75000"/>
                  </a:schemeClr>
                </a:solidFill>
                <a:latin typeface="Avenir Black" panose="02000503020000020003" pitchFamily="2" charset="0"/>
                <a:cs typeface="Arial" panose="020B0604020202020204" pitchFamily="34" charset="0"/>
              </a:rPr>
              <a:t>PRESENTATION DE L’APEL</a:t>
            </a:r>
          </a:p>
        </p:txBody>
      </p:sp>
      <p:sp>
        <p:nvSpPr>
          <p:cNvPr id="13" name="Espace réservé du numéro de diapositive 12">
            <a:extLst>
              <a:ext uri="{FF2B5EF4-FFF2-40B4-BE49-F238E27FC236}">
                <a16:creationId xmlns:a16="http://schemas.microsoft.com/office/drawing/2014/main" id="{88CEF4AC-46CF-5942-8C24-B67646630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84235-8F33-6148-BBDD-A4ABFB8D85AB}" type="slidenum">
              <a:rPr lang="fr-FR" smtClean="0">
                <a:latin typeface="Arial" panose="020B0604020202020204" pitchFamily="34" charset="0"/>
                <a:cs typeface="Arial" panose="020B0604020202020204" pitchFamily="34" charset="0"/>
              </a:rPr>
              <a:t>27</a:t>
            </a:fld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48950B6-2F06-9FC0-AADD-D689EFCC70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461931" y="2830287"/>
            <a:ext cx="5150936" cy="3513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5324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l="-44000" r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9CB79C80-2367-2C43-8412-1AE8564AD0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95" y="87084"/>
            <a:ext cx="1681953" cy="1655763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4CD9661F-348B-E249-BAAA-4929DD711462}"/>
              </a:ext>
            </a:extLst>
          </p:cNvPr>
          <p:cNvSpPr txBox="1"/>
          <p:nvPr/>
        </p:nvSpPr>
        <p:spPr>
          <a:xfrm>
            <a:off x="-43539" y="-217716"/>
            <a:ext cx="12191997" cy="12740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fr-FR" sz="4400" b="1" u="sng" dirty="0">
                <a:solidFill>
                  <a:schemeClr val="accent1">
                    <a:lumMod val="75000"/>
                  </a:schemeClr>
                </a:solidFill>
                <a:latin typeface="Avenir Black" panose="02000503020000020003" pitchFamily="2" charset="0"/>
                <a:cs typeface="Arial" panose="020B0604020202020204" pitchFamily="34" charset="0"/>
              </a:rPr>
              <a:t>PRESENTATION DE L’EQUIPE</a:t>
            </a:r>
          </a:p>
        </p:txBody>
      </p:sp>
      <p:sp>
        <p:nvSpPr>
          <p:cNvPr id="13" name="Espace réservé du numéro de diapositive 12">
            <a:extLst>
              <a:ext uri="{FF2B5EF4-FFF2-40B4-BE49-F238E27FC236}">
                <a16:creationId xmlns:a16="http://schemas.microsoft.com/office/drawing/2014/main" id="{88CEF4AC-46CF-5942-8C24-B67646630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84235-8F33-6148-BBDD-A4ABFB8D85AB}" type="slidenum">
              <a:rPr lang="fr-FR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fld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69337F1-9458-85F6-21C5-F269AFD371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505" y="-312346"/>
            <a:ext cx="11287223" cy="7267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1870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l="-44000" r="-44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04D3DAD-3925-E7F5-12FE-FB3C78A2B4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545F72F2-BFEC-2EB8-3A49-682A1F447B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95" y="87084"/>
            <a:ext cx="1681953" cy="1655763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9648B502-D583-8FD5-27E3-EB97E3F9FC42}"/>
              </a:ext>
            </a:extLst>
          </p:cNvPr>
          <p:cNvSpPr txBox="1"/>
          <p:nvPr/>
        </p:nvSpPr>
        <p:spPr>
          <a:xfrm>
            <a:off x="-43539" y="-217716"/>
            <a:ext cx="12191997" cy="7032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fr-FR" sz="4400" b="1" dirty="0">
                <a:solidFill>
                  <a:schemeClr val="accent1">
                    <a:lumMod val="75000"/>
                  </a:schemeClr>
                </a:solidFill>
                <a:latin typeface="Avenir Black" panose="02000503020000020003" pitchFamily="2" charset="0"/>
                <a:cs typeface="Arial" panose="020B0604020202020204" pitchFamily="34" charset="0"/>
              </a:rPr>
              <a:t>CANTINE</a:t>
            </a:r>
          </a:p>
          <a:p>
            <a:pPr algn="ctr">
              <a:lnSpc>
                <a:spcPct val="200000"/>
              </a:lnSpc>
            </a:pPr>
            <a:endParaRPr lang="fr-FR" sz="2000" b="1" u="sng" dirty="0">
              <a:solidFill>
                <a:schemeClr val="accent1">
                  <a:lumMod val="75000"/>
                </a:schemeClr>
              </a:solidFill>
              <a:latin typeface="Avenir Black" panose="02000503020000020003" pitchFamily="2" charset="0"/>
              <a:cs typeface="Arial" panose="020B0604020202020204" pitchFamily="34" charset="0"/>
            </a:endParaRPr>
          </a:p>
          <a:p>
            <a:pPr algn="ctr"/>
            <a:r>
              <a:rPr lang="fr-FR" sz="4400" b="1" dirty="0">
                <a:latin typeface="Cursive standard" pitchFamily="2" charset="0"/>
              </a:rPr>
              <a:t>Pour toute question liée à la cantine : </a:t>
            </a:r>
            <a:r>
              <a:rPr lang="fr-FR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cantine@notredameduconfluent.fr</a:t>
            </a:r>
            <a:endParaRPr lang="fr-FR" sz="3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FR" sz="3600" b="1" u="sng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ctr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sz="3600" b="1" i="1" dirty="0">
                <a:solidFill>
                  <a:schemeClr val="accent1">
                    <a:lumMod val="50000"/>
                  </a:schemeClr>
                </a:solidFill>
                <a:latin typeface="Avenir Heavy Oblique" panose="02000503020000020003" pitchFamily="2" charset="0"/>
                <a:cs typeface="Arial" panose="020B0604020202020204" pitchFamily="34" charset="0"/>
              </a:rPr>
              <a:t>Exercice incendie -&gt; Lundi 23 septembre 2024</a:t>
            </a:r>
          </a:p>
          <a:p>
            <a:pPr marL="571500" indent="-571500" algn="ctr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sz="3600" b="1" i="1" dirty="0">
                <a:solidFill>
                  <a:schemeClr val="accent1">
                    <a:lumMod val="75000"/>
                  </a:schemeClr>
                </a:solidFill>
                <a:latin typeface="Avenir Heavy Oblique" panose="02000503020000020003" pitchFamily="2" charset="0"/>
                <a:cs typeface="Arial" panose="020B0604020202020204" pitchFamily="34" charset="0"/>
              </a:rPr>
              <a:t>Exercice attentat-intrusion -&gt; Lundi 7 octobre 2024</a:t>
            </a:r>
          </a:p>
          <a:p>
            <a:pPr marL="571500" indent="-571500" algn="ctr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sz="3600" b="1" i="1" dirty="0">
                <a:solidFill>
                  <a:schemeClr val="accent1">
                    <a:lumMod val="50000"/>
                  </a:schemeClr>
                </a:solidFill>
                <a:latin typeface="Avenir Heavy Oblique" panose="02000503020000020003" pitchFamily="2" charset="0"/>
                <a:cs typeface="Arial" panose="020B0604020202020204" pitchFamily="34" charset="0"/>
              </a:rPr>
              <a:t>Exercice confinement -&gt; Lundi 25 novembre 2024</a:t>
            </a:r>
            <a:endParaRPr lang="fr-FR" sz="3600" b="1" u="sng" dirty="0">
              <a:solidFill>
                <a:schemeClr val="accent1">
                  <a:lumMod val="75000"/>
                </a:schemeClr>
              </a:solidFill>
              <a:latin typeface="Avenir Black" panose="02000503020000020003" pitchFamily="2" charset="0"/>
              <a:cs typeface="Arial" panose="020B0604020202020204" pitchFamily="34" charset="0"/>
            </a:endParaRPr>
          </a:p>
        </p:txBody>
      </p:sp>
      <p:sp>
        <p:nvSpPr>
          <p:cNvPr id="13" name="Espace réservé du numéro de diapositive 12">
            <a:extLst>
              <a:ext uri="{FF2B5EF4-FFF2-40B4-BE49-F238E27FC236}">
                <a16:creationId xmlns:a16="http://schemas.microsoft.com/office/drawing/2014/main" id="{4CA01049-A82E-BEDE-AB2E-C1057481B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84235-8F33-6148-BBDD-A4ABFB8D85AB}" type="slidenum">
              <a:rPr lang="fr-FR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fld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35314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l="-44000" r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D8F75A5C-EE83-A64F-A700-8C6C423A06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81030" y="89581"/>
            <a:ext cx="2423883" cy="1158646"/>
          </a:xfrm>
        </p:spPr>
        <p:txBody>
          <a:bodyPr>
            <a:normAutofit/>
          </a:bodyPr>
          <a:lstStyle/>
          <a:p>
            <a:pPr algn="l"/>
            <a:r>
              <a:rPr lang="fr-FR" sz="1200" dirty="0">
                <a:latin typeface="Comic Sans MS" panose="030F0902030302020204" pitchFamily="66" charset="0"/>
                <a:sym typeface="Wingdings" pitchFamily="2" charset="2"/>
              </a:rPr>
              <a:t></a:t>
            </a:r>
            <a:r>
              <a:rPr lang="fr-FR" sz="1200" dirty="0">
                <a:latin typeface="Comic Sans MS" panose="030F0902030302020204" pitchFamily="66" charset="0"/>
              </a:rPr>
              <a:t> 2, rue Clément Mulat</a:t>
            </a:r>
          </a:p>
          <a:p>
            <a:pPr algn="l"/>
            <a:r>
              <a:rPr lang="fr-FR" sz="1200" dirty="0">
                <a:latin typeface="Comic Sans MS" panose="030F0902030302020204" pitchFamily="66" charset="0"/>
              </a:rPr>
              <a:t>69350 LA MULATIERE</a:t>
            </a:r>
          </a:p>
          <a:p>
            <a:pPr algn="l"/>
            <a:r>
              <a:rPr lang="fr-FR" sz="1200" dirty="0">
                <a:latin typeface="Comic Sans MS" panose="030F0902030302020204" pitchFamily="66" charset="0"/>
                <a:sym typeface="Wingdings" pitchFamily="2" charset="2"/>
              </a:rPr>
              <a:t></a:t>
            </a:r>
            <a:r>
              <a:rPr lang="fr-FR" sz="1200" dirty="0">
                <a:latin typeface="Comic Sans MS" panose="030F0902030302020204" pitchFamily="66" charset="0"/>
              </a:rPr>
              <a:t> 04.78.51.72.52.</a:t>
            </a:r>
          </a:p>
          <a:p>
            <a:pPr algn="l"/>
            <a:r>
              <a:rPr lang="fr-FR" sz="1200" b="1" dirty="0">
                <a:latin typeface="Comic Sans MS" panose="030F0902030302020204" pitchFamily="66" charset="0"/>
                <a:sym typeface="Wingdings" pitchFamily="2" charset="2"/>
              </a:rPr>
              <a:t></a:t>
            </a:r>
            <a:r>
              <a:rPr lang="fr-FR" sz="1200" dirty="0">
                <a:latin typeface="Comic Sans MS" panose="030F0902030302020204" pitchFamily="66" charset="0"/>
              </a:rPr>
              <a:t> ecoleconfluent@wanadoo.fr</a:t>
            </a:r>
          </a:p>
          <a:p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CB79C80-2367-2C43-8412-1AE8564AD0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95" y="87084"/>
            <a:ext cx="1681953" cy="1655763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4CD9661F-348B-E249-BAAA-4929DD711462}"/>
              </a:ext>
            </a:extLst>
          </p:cNvPr>
          <p:cNvSpPr txBox="1"/>
          <p:nvPr/>
        </p:nvSpPr>
        <p:spPr>
          <a:xfrm>
            <a:off x="14514" y="2002975"/>
            <a:ext cx="12191997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fr-FR" sz="4400" b="1" u="sng" dirty="0">
                <a:solidFill>
                  <a:schemeClr val="accent1">
                    <a:lumMod val="75000"/>
                  </a:schemeClr>
                </a:solidFill>
                <a:latin typeface="Avenir Black" panose="02000503020000020003" pitchFamily="2" charset="0"/>
                <a:cs typeface="Arial" panose="020B0604020202020204" pitchFamily="34" charset="0"/>
              </a:rPr>
              <a:t>PRESENTATION GENERALE</a:t>
            </a:r>
            <a:endParaRPr lang="fr-FR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200000"/>
              </a:lnSpc>
            </a:pPr>
            <a:r>
              <a:rPr lang="fr-FR" sz="4400" b="1" dirty="0">
                <a:latin typeface="Cursive standard" pitchFamily="2" charset="0"/>
                <a:cs typeface="Arial" panose="020B0604020202020204" pitchFamily="34" charset="0"/>
              </a:rPr>
              <a:t>8 points clés</a:t>
            </a:r>
          </a:p>
        </p:txBody>
      </p:sp>
      <p:sp>
        <p:nvSpPr>
          <p:cNvPr id="13" name="Espace réservé du numéro de diapositive 12">
            <a:extLst>
              <a:ext uri="{FF2B5EF4-FFF2-40B4-BE49-F238E27FC236}">
                <a16:creationId xmlns:a16="http://schemas.microsoft.com/office/drawing/2014/main" id="{88CEF4AC-46CF-5942-8C24-B67646630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84235-8F33-6148-BBDD-A4ABFB8D85AB}" type="slidenum">
              <a:rPr lang="fr-FR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fld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5901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l="-44000" r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9CB79C80-2367-2C43-8412-1AE8564AD0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95" y="87084"/>
            <a:ext cx="1681953" cy="1655763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4CD9661F-348B-E249-BAAA-4929DD711462}"/>
              </a:ext>
            </a:extLst>
          </p:cNvPr>
          <p:cNvSpPr txBox="1"/>
          <p:nvPr/>
        </p:nvSpPr>
        <p:spPr>
          <a:xfrm>
            <a:off x="-29028" y="9"/>
            <a:ext cx="12191997" cy="4598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fr-FR" sz="4400" b="1" u="sng" dirty="0">
                <a:latin typeface="Cursive standard" pitchFamily="2" charset="0"/>
                <a:cs typeface="Arial" panose="020B0604020202020204" pitchFamily="34" charset="0"/>
              </a:rPr>
              <a:t>Point 1</a:t>
            </a:r>
          </a:p>
          <a:p>
            <a:pPr algn="ctr">
              <a:lnSpc>
                <a:spcPct val="200000"/>
              </a:lnSpc>
            </a:pPr>
            <a:endParaRPr lang="fr-FR" sz="2000" b="1" dirty="0">
              <a:latin typeface="Cursive standard" pitchFamily="2" charset="0"/>
              <a:cs typeface="Arial" panose="020B0604020202020204" pitchFamily="34" charset="0"/>
            </a:endParaRPr>
          </a:p>
          <a:p>
            <a:pPr algn="ctr">
              <a:lnSpc>
                <a:spcPct val="200000"/>
              </a:lnSpc>
            </a:pPr>
            <a:r>
              <a:rPr lang="fr-FR" sz="4400" b="1" dirty="0">
                <a:solidFill>
                  <a:schemeClr val="accent1">
                    <a:lumMod val="75000"/>
                  </a:schemeClr>
                </a:solidFill>
                <a:latin typeface="Avenir Heavy" panose="02000503020000020003" pitchFamily="2" charset="0"/>
                <a:cs typeface="Arial" panose="020B0604020202020204" pitchFamily="34" charset="0"/>
              </a:rPr>
              <a:t>HORAIRES DES COURS</a:t>
            </a:r>
          </a:p>
          <a:p>
            <a:pPr algn="ctr">
              <a:lnSpc>
                <a:spcPct val="200000"/>
              </a:lnSpc>
            </a:pPr>
            <a:r>
              <a:rPr lang="fr-FR" sz="4400" b="1" dirty="0">
                <a:solidFill>
                  <a:schemeClr val="accent1">
                    <a:lumMod val="50000"/>
                  </a:schemeClr>
                </a:solidFill>
                <a:latin typeface="Avenir Heavy" panose="02000503020000020003" pitchFamily="2" charset="0"/>
                <a:cs typeface="Arial" panose="020B0604020202020204" pitchFamily="34" charset="0"/>
              </a:rPr>
              <a:t>8h15 – 11h30 / 13h30 – 16h30</a:t>
            </a:r>
          </a:p>
        </p:txBody>
      </p:sp>
      <p:sp>
        <p:nvSpPr>
          <p:cNvPr id="13" name="Espace réservé du numéro de diapositive 12">
            <a:extLst>
              <a:ext uri="{FF2B5EF4-FFF2-40B4-BE49-F238E27FC236}">
                <a16:creationId xmlns:a16="http://schemas.microsoft.com/office/drawing/2014/main" id="{88CEF4AC-46CF-5942-8C24-B67646630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84235-8F33-6148-BBDD-A4ABFB8D85AB}" type="slidenum">
              <a:rPr lang="fr-FR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fld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42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l="-44000" r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9CB79C80-2367-2C43-8412-1AE8564AD0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95" y="87084"/>
            <a:ext cx="1681953" cy="1655763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4CD9661F-348B-E249-BAAA-4929DD711462}"/>
              </a:ext>
            </a:extLst>
          </p:cNvPr>
          <p:cNvSpPr txBox="1"/>
          <p:nvPr/>
        </p:nvSpPr>
        <p:spPr>
          <a:xfrm>
            <a:off x="-16509" y="-11421"/>
            <a:ext cx="12191997" cy="2628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fr-FR" sz="4400" b="1" u="sng" dirty="0">
                <a:latin typeface="Cursive standard" pitchFamily="2" charset="0"/>
                <a:cs typeface="Arial" panose="020B0604020202020204" pitchFamily="34" charset="0"/>
              </a:rPr>
              <a:t>Point 1</a:t>
            </a:r>
            <a:endParaRPr lang="fr-FR" sz="2000" b="1" dirty="0">
              <a:latin typeface="Cursive standard" pitchFamily="2" charset="0"/>
              <a:cs typeface="Arial" panose="020B0604020202020204" pitchFamily="34" charset="0"/>
            </a:endParaRPr>
          </a:p>
          <a:p>
            <a:pPr algn="ctr">
              <a:lnSpc>
                <a:spcPct val="200000"/>
              </a:lnSpc>
            </a:pPr>
            <a:r>
              <a:rPr lang="fr-FR" sz="4400" b="1" dirty="0">
                <a:solidFill>
                  <a:schemeClr val="accent1">
                    <a:lumMod val="75000"/>
                  </a:schemeClr>
                </a:solidFill>
                <a:latin typeface="Avenir Heavy" panose="02000503020000020003" pitchFamily="2" charset="0"/>
                <a:cs typeface="Arial" panose="020B0604020202020204" pitchFamily="34" charset="0"/>
              </a:rPr>
              <a:t>HORAIRES DES COURS</a:t>
            </a:r>
          </a:p>
        </p:txBody>
      </p:sp>
      <p:sp>
        <p:nvSpPr>
          <p:cNvPr id="13" name="Espace réservé du numéro de diapositive 12">
            <a:extLst>
              <a:ext uri="{FF2B5EF4-FFF2-40B4-BE49-F238E27FC236}">
                <a16:creationId xmlns:a16="http://schemas.microsoft.com/office/drawing/2014/main" id="{88CEF4AC-46CF-5942-8C24-B67646630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84235-8F33-6148-BBDD-A4ABFB8D85AB}" type="slidenum">
              <a:rPr lang="fr-FR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fld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au 3">
            <a:extLst>
              <a:ext uri="{FF2B5EF4-FFF2-40B4-BE49-F238E27FC236}">
                <a16:creationId xmlns:a16="http://schemas.microsoft.com/office/drawing/2014/main" id="{BFE2188F-769E-436B-8DBB-6725A75199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8976785"/>
              </p:ext>
            </p:extLst>
          </p:nvPr>
        </p:nvGraphicFramePr>
        <p:xfrm>
          <a:off x="776288" y="2628293"/>
          <a:ext cx="10496550" cy="35259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98850">
                  <a:extLst>
                    <a:ext uri="{9D8B030D-6E8A-4147-A177-3AD203B41FA5}">
                      <a16:colId xmlns:a16="http://schemas.microsoft.com/office/drawing/2014/main" val="478147090"/>
                    </a:ext>
                  </a:extLst>
                </a:gridCol>
                <a:gridCol w="3498850">
                  <a:extLst>
                    <a:ext uri="{9D8B030D-6E8A-4147-A177-3AD203B41FA5}">
                      <a16:colId xmlns:a16="http://schemas.microsoft.com/office/drawing/2014/main" val="3434855146"/>
                    </a:ext>
                  </a:extLst>
                </a:gridCol>
                <a:gridCol w="3498850">
                  <a:extLst>
                    <a:ext uri="{9D8B030D-6E8A-4147-A177-3AD203B41FA5}">
                      <a16:colId xmlns:a16="http://schemas.microsoft.com/office/drawing/2014/main" val="914750883"/>
                    </a:ext>
                  </a:extLst>
                </a:gridCol>
              </a:tblGrid>
              <a:tr h="705198"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MATIN</a:t>
                      </a: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APRES-MIDI</a:t>
                      </a: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5472461"/>
                  </a:ext>
                </a:extLst>
              </a:tr>
              <a:tr h="705198"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Ouverture des portails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7h45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13h15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59866276"/>
                  </a:ext>
                </a:extLst>
              </a:tr>
              <a:tr h="705198"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Fermeture des portails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8h10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13h25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79413957"/>
                  </a:ext>
                </a:extLst>
              </a:tr>
              <a:tr h="705198"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Entrée en classe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8h15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13h30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79739385"/>
                  </a:ext>
                </a:extLst>
              </a:tr>
              <a:tr h="705198"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Sortie des classes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11h30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16h30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558541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30481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l="-44000" r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9CB79C80-2367-2C43-8412-1AE8564AD0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95" y="87084"/>
            <a:ext cx="1681953" cy="1655763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4CD9661F-348B-E249-BAAA-4929DD711462}"/>
              </a:ext>
            </a:extLst>
          </p:cNvPr>
          <p:cNvSpPr txBox="1"/>
          <p:nvPr/>
        </p:nvSpPr>
        <p:spPr>
          <a:xfrm>
            <a:off x="0" y="297189"/>
            <a:ext cx="12191997" cy="6260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fr-FR" sz="4400" b="1" u="sng" dirty="0">
                <a:latin typeface="Cursive standard" pitchFamily="2" charset="0"/>
                <a:cs typeface="Arial" panose="020B0604020202020204" pitchFamily="34" charset="0"/>
              </a:rPr>
              <a:t>Point 1</a:t>
            </a:r>
          </a:p>
          <a:p>
            <a:pPr algn="ctr">
              <a:lnSpc>
                <a:spcPct val="200000"/>
              </a:lnSpc>
            </a:pPr>
            <a:endParaRPr lang="fr-FR" sz="2000" b="1" dirty="0">
              <a:latin typeface="Cursive standard" pitchFamily="2" charset="0"/>
              <a:cs typeface="Arial" panose="020B0604020202020204" pitchFamily="34" charset="0"/>
            </a:endParaRPr>
          </a:p>
          <a:p>
            <a:pPr algn="ctr">
              <a:lnSpc>
                <a:spcPct val="200000"/>
              </a:lnSpc>
            </a:pPr>
            <a:r>
              <a:rPr lang="fr-FR" sz="5400" b="1" dirty="0">
                <a:solidFill>
                  <a:schemeClr val="accent1">
                    <a:lumMod val="75000"/>
                  </a:schemeClr>
                </a:solidFill>
                <a:latin typeface="Cursive standard" pitchFamily="2" charset="0"/>
                <a:cs typeface="Arial" panose="020B0604020202020204" pitchFamily="34" charset="0"/>
              </a:rPr>
              <a:t>Arriver à l’heure à l’école</a:t>
            </a:r>
          </a:p>
          <a:p>
            <a:pPr algn="ctr">
              <a:lnSpc>
                <a:spcPct val="200000"/>
              </a:lnSpc>
            </a:pPr>
            <a:r>
              <a:rPr lang="fr-FR" sz="4400" b="1" dirty="0">
                <a:solidFill>
                  <a:schemeClr val="tx2">
                    <a:lumMod val="50000"/>
                  </a:schemeClr>
                </a:solidFill>
                <a:latin typeface="Avenir Heavy" panose="02000503020000020003" pitchFamily="2" charset="0"/>
                <a:cs typeface="Arial" panose="020B0604020202020204" pitchFamily="34" charset="0"/>
              </a:rPr>
              <a:t>ACCUEIL DU MATIN</a:t>
            </a:r>
            <a:endParaRPr lang="fr-FR" sz="4400" b="1" dirty="0">
              <a:solidFill>
                <a:schemeClr val="tx2">
                  <a:lumMod val="50000"/>
                </a:schemeClr>
              </a:solidFill>
              <a:latin typeface="Cursive standard" pitchFamily="2" charset="0"/>
              <a:cs typeface="Arial" panose="020B0604020202020204" pitchFamily="34" charset="0"/>
            </a:endParaRPr>
          </a:p>
          <a:p>
            <a:pPr algn="ctr">
              <a:lnSpc>
                <a:spcPct val="200000"/>
              </a:lnSpc>
            </a:pPr>
            <a:r>
              <a:rPr lang="fr-FR" sz="4400" b="1" dirty="0">
                <a:solidFill>
                  <a:schemeClr val="accent1">
                    <a:lumMod val="75000"/>
                  </a:schemeClr>
                </a:solidFill>
                <a:latin typeface="Avenir Heavy" panose="02000503020000020003" pitchFamily="2" charset="0"/>
                <a:cs typeface="Arial" panose="020B0604020202020204" pitchFamily="34" charset="0"/>
              </a:rPr>
              <a:t>Accueil gratuit à partir de 7h45 et 13h15</a:t>
            </a:r>
          </a:p>
        </p:txBody>
      </p:sp>
      <p:sp>
        <p:nvSpPr>
          <p:cNvPr id="13" name="Espace réservé du numéro de diapositive 12">
            <a:extLst>
              <a:ext uri="{FF2B5EF4-FFF2-40B4-BE49-F238E27FC236}">
                <a16:creationId xmlns:a16="http://schemas.microsoft.com/office/drawing/2014/main" id="{88CEF4AC-46CF-5942-8C24-B67646630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84235-8F33-6148-BBDD-A4ABFB8D85AB}" type="slidenum">
              <a:rPr lang="fr-FR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fld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78780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l="-44000" r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9CB79C80-2367-2C43-8412-1AE8564AD0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95" y="87084"/>
            <a:ext cx="1681953" cy="1655763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4CD9661F-348B-E249-BAAA-4929DD711462}"/>
              </a:ext>
            </a:extLst>
          </p:cNvPr>
          <p:cNvSpPr txBox="1"/>
          <p:nvPr/>
        </p:nvSpPr>
        <p:spPr>
          <a:xfrm>
            <a:off x="0" y="297189"/>
            <a:ext cx="12191997" cy="10568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fr-FR" sz="4400" b="1" u="sng" dirty="0">
                <a:latin typeface="Cursive standard" pitchFamily="2" charset="0"/>
                <a:cs typeface="Arial" panose="020B0604020202020204" pitchFamily="34" charset="0"/>
              </a:rPr>
              <a:t>Point 1</a:t>
            </a:r>
          </a:p>
          <a:p>
            <a:pPr algn="ctr">
              <a:lnSpc>
                <a:spcPct val="200000"/>
              </a:lnSpc>
            </a:pPr>
            <a:endParaRPr lang="fr-FR" sz="2000" b="1" dirty="0">
              <a:latin typeface="Cursive standard" pitchFamily="2" charset="0"/>
              <a:cs typeface="Arial" panose="020B0604020202020204" pitchFamily="34" charset="0"/>
            </a:endParaRPr>
          </a:p>
          <a:p>
            <a:pPr algn="ctr">
              <a:lnSpc>
                <a:spcPct val="200000"/>
              </a:lnSpc>
            </a:pPr>
            <a:r>
              <a:rPr lang="fr-FR" sz="5400" b="1" dirty="0">
                <a:solidFill>
                  <a:schemeClr val="accent1">
                    <a:lumMod val="75000"/>
                  </a:schemeClr>
                </a:solidFill>
                <a:latin typeface="Cursive standard" pitchFamily="2" charset="0"/>
                <a:cs typeface="Arial" panose="020B0604020202020204" pitchFamily="34" charset="0"/>
              </a:rPr>
              <a:t>Arriver à l’heure à l’école</a:t>
            </a:r>
          </a:p>
          <a:p>
            <a:pPr marL="571500" indent="-571500" algn="ctr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sz="3200" b="1" dirty="0">
                <a:solidFill>
                  <a:schemeClr val="tx2">
                    <a:lumMod val="50000"/>
                  </a:schemeClr>
                </a:solidFill>
                <a:latin typeface="Cursive standard" pitchFamily="2" charset="0"/>
                <a:cs typeface="Arial" panose="020B0604020202020204" pitchFamily="34" charset="0"/>
              </a:rPr>
              <a:t>Ponctualité et emploi du temps régulier</a:t>
            </a:r>
          </a:p>
          <a:p>
            <a:pPr marL="571500" indent="-571500" algn="ctr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sz="3200" b="1" dirty="0">
                <a:solidFill>
                  <a:schemeClr val="accent1">
                    <a:lumMod val="75000"/>
                  </a:schemeClr>
                </a:solidFill>
                <a:latin typeface="Cursive standard" pitchFamily="2" charset="0"/>
                <a:cs typeface="Arial" panose="020B0604020202020204" pitchFamily="34" charset="0"/>
              </a:rPr>
              <a:t>Dire bonjour</a:t>
            </a:r>
          </a:p>
          <a:p>
            <a:pPr marL="571500" indent="-571500" algn="ctr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sz="3200" b="1" dirty="0">
                <a:solidFill>
                  <a:schemeClr val="tx2">
                    <a:lumMod val="50000"/>
                  </a:schemeClr>
                </a:solidFill>
                <a:latin typeface="Cursive standard" pitchFamily="2" charset="0"/>
                <a:cs typeface="Arial" panose="020B0604020202020204" pitchFamily="34" charset="0"/>
              </a:rPr>
              <a:t>Jeux libres</a:t>
            </a:r>
          </a:p>
          <a:p>
            <a:pPr algn="ctr">
              <a:lnSpc>
                <a:spcPct val="200000"/>
              </a:lnSpc>
            </a:pPr>
            <a:endParaRPr lang="fr-FR" sz="4400" b="1" dirty="0">
              <a:solidFill>
                <a:schemeClr val="accent1">
                  <a:lumMod val="75000"/>
                </a:schemeClr>
              </a:solidFill>
              <a:latin typeface="Cursive standard" pitchFamily="2" charset="0"/>
              <a:cs typeface="Arial" panose="020B0604020202020204" pitchFamily="34" charset="0"/>
            </a:endParaRPr>
          </a:p>
          <a:p>
            <a:pPr algn="ctr">
              <a:lnSpc>
                <a:spcPct val="200000"/>
              </a:lnSpc>
            </a:pPr>
            <a:endParaRPr lang="fr-FR" sz="4400" b="1" dirty="0">
              <a:solidFill>
                <a:schemeClr val="accent1">
                  <a:lumMod val="75000"/>
                </a:schemeClr>
              </a:solidFill>
              <a:latin typeface="Cursive standard" pitchFamily="2" charset="0"/>
              <a:cs typeface="Arial" panose="020B0604020202020204" pitchFamily="34" charset="0"/>
            </a:endParaRPr>
          </a:p>
          <a:p>
            <a:pPr algn="ctr">
              <a:lnSpc>
                <a:spcPct val="200000"/>
              </a:lnSpc>
            </a:pPr>
            <a:r>
              <a:rPr lang="fr-FR" sz="4400" b="1" dirty="0">
                <a:solidFill>
                  <a:schemeClr val="accent1">
                    <a:lumMod val="75000"/>
                  </a:schemeClr>
                </a:solidFill>
                <a:latin typeface="Avenir Heavy" panose="02000503020000020003" pitchFamily="2" charset="0"/>
                <a:cs typeface="Arial" panose="020B0604020202020204" pitchFamily="34" charset="0"/>
              </a:rPr>
              <a:t>Accueil gratuit à partir de 7h45 et 13h15</a:t>
            </a:r>
          </a:p>
        </p:txBody>
      </p:sp>
      <p:sp>
        <p:nvSpPr>
          <p:cNvPr id="13" name="Espace réservé du numéro de diapositive 12">
            <a:extLst>
              <a:ext uri="{FF2B5EF4-FFF2-40B4-BE49-F238E27FC236}">
                <a16:creationId xmlns:a16="http://schemas.microsoft.com/office/drawing/2014/main" id="{88CEF4AC-46CF-5942-8C24-B67646630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84235-8F33-6148-BBDD-A4ABFB8D85AB}" type="slidenum">
              <a:rPr lang="fr-FR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fld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324182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6546</TotalTime>
  <Words>692</Words>
  <Application>Microsoft Macintosh PowerPoint</Application>
  <PresentationFormat>Grand écran</PresentationFormat>
  <Paragraphs>187</Paragraphs>
  <Slides>27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38" baseType="lpstr">
      <vt:lpstr>Apple Chancery</vt:lpstr>
      <vt:lpstr>Arial</vt:lpstr>
      <vt:lpstr>Avenir Black</vt:lpstr>
      <vt:lpstr>Avenir Book</vt:lpstr>
      <vt:lpstr>Avenir Heavy</vt:lpstr>
      <vt:lpstr>Avenir Heavy Oblique</vt:lpstr>
      <vt:lpstr>Calibri</vt:lpstr>
      <vt:lpstr>Calibri Light</vt:lpstr>
      <vt:lpstr>Comic Sans MS</vt:lpstr>
      <vt:lpstr>Cursive standard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Viagers Rochat</dc:creator>
  <cp:lastModifiedBy>Microsoft Office User</cp:lastModifiedBy>
  <cp:revision>29</cp:revision>
  <dcterms:created xsi:type="dcterms:W3CDTF">2020-09-06T14:41:38Z</dcterms:created>
  <dcterms:modified xsi:type="dcterms:W3CDTF">2024-09-10T15:06:20Z</dcterms:modified>
</cp:coreProperties>
</file>